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notesMasterIdLst>
    <p:notesMasterId r:id="rId12"/>
  </p:notesMasterIdLst>
  <p:sldIdLst>
    <p:sldId id="256" r:id="rId2"/>
    <p:sldId id="269" r:id="rId3"/>
    <p:sldId id="257" r:id="rId4"/>
    <p:sldId id="258" r:id="rId5"/>
    <p:sldId id="259" r:id="rId6"/>
    <p:sldId id="260" r:id="rId7"/>
    <p:sldId id="262" r:id="rId8"/>
    <p:sldId id="267" r:id="rId9"/>
    <p:sldId id="268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00CC99"/>
    <a:srgbClr val="31C54A"/>
    <a:srgbClr val="008000"/>
    <a:srgbClr val="295D17"/>
    <a:srgbClr val="009900"/>
    <a:srgbClr val="33CC33"/>
    <a:srgbClr val="6F9123"/>
    <a:srgbClr val="5A761C"/>
    <a:srgbClr val="7CDE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53982-41AF-4682-BC73-71E5B4C76059}" type="datetimeFigureOut">
              <a:rPr lang="en-US" smtClean="0"/>
              <a:t>11/22/2020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81235-3DF4-4DEC-8A5B-CDBEBD740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376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3369D-7534-40BA-8672-39C9B29832DF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21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FEDF2-CC6F-4F32-BAD4-5281CA5438FD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43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87E31-825D-4DFE-A890-D3F1F910FE88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11592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374AD-679D-4D15-8B68-1F98826FBD4F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070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A55FF-5CF2-4805-9426-5D64A29C4241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2471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83BF4-EDE2-4EDC-A635-24E1593C3B1A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510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6E95B-A149-4CAC-A5C1-4AA883C509E2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137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C66E7-FD6C-47FA-89D5-BD51CEC20A55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93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D7763-F143-4634-A1B3-43BD28AFEA7D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629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16FD-732C-41E3-81D8-347AF27D242C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136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5CD7B-D56F-4545-AC07-52001D64CCF6}" type="datetime1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663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D5699-6CAA-4F21-917F-BDFB54AB42DD}" type="datetime1">
              <a:rPr lang="en-US" smtClean="0"/>
              <a:t>11/22/2020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357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1F85-96D4-4C43-8D76-C6EFAAFF3CEF}" type="datetime1">
              <a:rPr lang="en-US" smtClean="0"/>
              <a:t>11/22/2020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811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373E8-8627-49A5-B9CE-C0BDCC02E418}" type="datetime1">
              <a:rPr lang="en-US" smtClean="0"/>
              <a:t>11/22/2020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23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FF3E-736B-44BA-B46E-3EBE5E955AA1}" type="datetime1">
              <a:rPr lang="en-US" smtClean="0"/>
              <a:t>11/22/2020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7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02993-B8F8-4630-83B5-F3418BBB305A}" type="datetime1">
              <a:rPr lang="en-US" smtClean="0"/>
              <a:t>11/22/2020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978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51A09-2524-41FE-B8C1-5DBF2CE47DBD}" type="datetime1">
              <a:rPr lang="en-US" smtClean="0"/>
              <a:t>11/22/2020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485B302-1B7C-476D-AE8A-D46197C39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2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  <p:sldLayoutId id="2147483830" r:id="rId15"/>
    <p:sldLayoutId id="2147483831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18A23-6F9D-4246-B150-E79F2DB02A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Policy Review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284087-DBD0-4EF8-93F9-2A16A2354B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December 11, 2020 Gold Mountain CSD Board Meeting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EA87DD-5F3C-4698-AB7F-51CC6170C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356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56690-D86B-414B-B1EB-2A9C48F2C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Discussion &amp; Questions……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75A194-8E4A-4F5C-B09C-FE0800126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546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D2F76-72EB-4D30-907C-CCE1073CF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Policy Review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5C0F1-D383-4ED3-965B-1268AC0976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Policy Review Committee will monitor, track and initiate the policy review process through these trigger points -  </a:t>
            </a:r>
          </a:p>
          <a:p>
            <a:endParaRPr lang="en-US" dirty="0"/>
          </a:p>
          <a:p>
            <a:pPr lvl="1"/>
            <a:r>
              <a:rPr lang="en-US" dirty="0"/>
              <a:t>New law or legislation passed that impacts Special Districts</a:t>
            </a:r>
          </a:p>
          <a:p>
            <a:pPr lvl="1"/>
            <a:r>
              <a:rPr lang="en-US" dirty="0"/>
              <a:t>Staff recommends update, change or new policy </a:t>
            </a:r>
          </a:p>
          <a:p>
            <a:pPr lvl="1"/>
            <a:r>
              <a:rPr lang="en-US" dirty="0"/>
              <a:t>Board member recommends update, change or new policy</a:t>
            </a:r>
          </a:p>
          <a:p>
            <a:pPr lvl="1"/>
            <a:r>
              <a:rPr lang="en-US" dirty="0"/>
              <a:t>CSDA Policy updates published January 1 and July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10224F-E201-475C-B5E9-01B18DD49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617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Notched Right 1">
            <a:extLst>
              <a:ext uri="{FF2B5EF4-FFF2-40B4-BE49-F238E27FC236}">
                <a16:creationId xmlns:a16="http://schemas.microsoft.com/office/drawing/2014/main" id="{C4DBD43D-2961-429F-A8FB-3B6390DAEA53}"/>
              </a:ext>
            </a:extLst>
          </p:cNvPr>
          <p:cNvSpPr/>
          <p:nvPr/>
        </p:nvSpPr>
        <p:spPr>
          <a:xfrm>
            <a:off x="994913" y="2946635"/>
            <a:ext cx="1523632" cy="1044519"/>
          </a:xfrm>
          <a:prstGeom prst="notch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" name="Arrow: Notched Right 2">
            <a:extLst>
              <a:ext uri="{FF2B5EF4-FFF2-40B4-BE49-F238E27FC236}">
                <a16:creationId xmlns:a16="http://schemas.microsoft.com/office/drawing/2014/main" id="{7FC4AAFD-E448-47C7-BAB3-1E73C1A4EA83}"/>
              </a:ext>
            </a:extLst>
          </p:cNvPr>
          <p:cNvSpPr/>
          <p:nvPr/>
        </p:nvSpPr>
        <p:spPr>
          <a:xfrm>
            <a:off x="2518545" y="2946636"/>
            <a:ext cx="1415847" cy="1029244"/>
          </a:xfrm>
          <a:prstGeom prst="notched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" name="Arrow: Notched Right 3">
            <a:extLst>
              <a:ext uri="{FF2B5EF4-FFF2-40B4-BE49-F238E27FC236}">
                <a16:creationId xmlns:a16="http://schemas.microsoft.com/office/drawing/2014/main" id="{7BD4C33E-CD4D-4FC0-A287-AE139727F2C9}"/>
              </a:ext>
            </a:extLst>
          </p:cNvPr>
          <p:cNvSpPr/>
          <p:nvPr/>
        </p:nvSpPr>
        <p:spPr>
          <a:xfrm>
            <a:off x="3934394" y="2946636"/>
            <a:ext cx="1408600" cy="1067522"/>
          </a:xfrm>
          <a:prstGeom prst="notched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Revise</a:t>
            </a:r>
          </a:p>
        </p:txBody>
      </p:sp>
      <p:sp>
        <p:nvSpPr>
          <p:cNvPr id="5" name="Arrow: Notched Right 4">
            <a:extLst>
              <a:ext uri="{FF2B5EF4-FFF2-40B4-BE49-F238E27FC236}">
                <a16:creationId xmlns:a16="http://schemas.microsoft.com/office/drawing/2014/main" id="{A1ECF290-58D0-4EE2-8E64-08DB309B62B5}"/>
              </a:ext>
            </a:extLst>
          </p:cNvPr>
          <p:cNvSpPr/>
          <p:nvPr/>
        </p:nvSpPr>
        <p:spPr>
          <a:xfrm>
            <a:off x="5354128" y="2938732"/>
            <a:ext cx="1431984" cy="1088002"/>
          </a:xfrm>
          <a:prstGeom prst="notchedRightArrow">
            <a:avLst/>
          </a:prstGeom>
          <a:solidFill>
            <a:srgbClr val="00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Notched Right 5">
            <a:extLst>
              <a:ext uri="{FF2B5EF4-FFF2-40B4-BE49-F238E27FC236}">
                <a16:creationId xmlns:a16="http://schemas.microsoft.com/office/drawing/2014/main" id="{E2067EEC-E5F2-4F91-B42E-9CBD8FFCFE65}"/>
              </a:ext>
            </a:extLst>
          </p:cNvPr>
          <p:cNvSpPr/>
          <p:nvPr/>
        </p:nvSpPr>
        <p:spPr>
          <a:xfrm>
            <a:off x="6786112" y="2944483"/>
            <a:ext cx="1478359" cy="1145881"/>
          </a:xfrm>
          <a:prstGeom prst="notchedRigh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Notched Right 6">
            <a:extLst>
              <a:ext uri="{FF2B5EF4-FFF2-40B4-BE49-F238E27FC236}">
                <a16:creationId xmlns:a16="http://schemas.microsoft.com/office/drawing/2014/main" id="{31C838D9-16F4-47E8-BBC0-40273B01CE1B}"/>
              </a:ext>
            </a:extLst>
          </p:cNvPr>
          <p:cNvSpPr/>
          <p:nvPr/>
        </p:nvSpPr>
        <p:spPr>
          <a:xfrm>
            <a:off x="8264471" y="2996242"/>
            <a:ext cx="1443118" cy="1094120"/>
          </a:xfrm>
          <a:prstGeom prst="notchedRightArrow">
            <a:avLst/>
          </a:prstGeom>
          <a:solidFill>
            <a:srgbClr val="31C5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Notched Right 7">
            <a:extLst>
              <a:ext uri="{FF2B5EF4-FFF2-40B4-BE49-F238E27FC236}">
                <a16:creationId xmlns:a16="http://schemas.microsoft.com/office/drawing/2014/main" id="{6C0CC70E-BB8B-48A7-9756-71EFCB5E3345}"/>
              </a:ext>
            </a:extLst>
          </p:cNvPr>
          <p:cNvSpPr/>
          <p:nvPr/>
        </p:nvSpPr>
        <p:spPr>
          <a:xfrm>
            <a:off x="9691452" y="2996242"/>
            <a:ext cx="1551642" cy="1094120"/>
          </a:xfrm>
          <a:prstGeom prst="notchedRightArrow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Block Arc 9">
            <a:extLst>
              <a:ext uri="{FF2B5EF4-FFF2-40B4-BE49-F238E27FC236}">
                <a16:creationId xmlns:a16="http://schemas.microsoft.com/office/drawing/2014/main" id="{E522F13F-1907-4394-8C84-CEB435C28AC4}"/>
              </a:ext>
            </a:extLst>
          </p:cNvPr>
          <p:cNvSpPr/>
          <p:nvPr/>
        </p:nvSpPr>
        <p:spPr>
          <a:xfrm>
            <a:off x="1330136" y="2109700"/>
            <a:ext cx="9137137" cy="790754"/>
          </a:xfrm>
          <a:prstGeom prst="blockArc">
            <a:avLst/>
          </a:prstGeom>
          <a:solidFill>
            <a:schemeClr val="accent4">
              <a:alpha val="98039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1B996D9E-B1B0-4E76-8A63-778ABAAB041C}"/>
              </a:ext>
            </a:extLst>
          </p:cNvPr>
          <p:cNvSpPr/>
          <p:nvPr/>
        </p:nvSpPr>
        <p:spPr>
          <a:xfrm rot="20046886">
            <a:off x="1155229" y="2311736"/>
            <a:ext cx="563592" cy="339306"/>
          </a:xfrm>
          <a:prstGeom prst="rt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EA00E1-301D-4446-A759-446BBC1492A9}"/>
              </a:ext>
            </a:extLst>
          </p:cNvPr>
          <p:cNvSpPr txBox="1"/>
          <p:nvPr/>
        </p:nvSpPr>
        <p:spPr>
          <a:xfrm>
            <a:off x="2692816" y="3314064"/>
            <a:ext cx="115663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/>
              <a:t>Staff Review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81E7B4-6DFA-4882-95BD-26AD780FB63F}"/>
              </a:ext>
            </a:extLst>
          </p:cNvPr>
          <p:cNvSpPr txBox="1"/>
          <p:nvPr/>
        </p:nvSpPr>
        <p:spPr>
          <a:xfrm flipH="1">
            <a:off x="5633100" y="3306370"/>
            <a:ext cx="9717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Finalize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8DDFA78-545A-4A91-A3A7-75D3FA5648F9}"/>
              </a:ext>
            </a:extLst>
          </p:cNvPr>
          <p:cNvSpPr txBox="1"/>
          <p:nvPr/>
        </p:nvSpPr>
        <p:spPr>
          <a:xfrm>
            <a:off x="8499053" y="3365323"/>
            <a:ext cx="1066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Adoption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5FC5FA-2FD2-4FB5-B7CE-D1A06EB72E36}"/>
              </a:ext>
            </a:extLst>
          </p:cNvPr>
          <p:cNvSpPr txBox="1"/>
          <p:nvPr/>
        </p:nvSpPr>
        <p:spPr>
          <a:xfrm>
            <a:off x="9976821" y="3250627"/>
            <a:ext cx="1187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Periodic Review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1EE4A2-25C3-4297-B88A-7CC481D22E06}"/>
              </a:ext>
            </a:extLst>
          </p:cNvPr>
          <p:cNvSpPr txBox="1"/>
          <p:nvPr/>
        </p:nvSpPr>
        <p:spPr>
          <a:xfrm>
            <a:off x="1277266" y="725878"/>
            <a:ext cx="8597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GMCSD Policy Review Process Lifecycle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0D1F26-5B2E-4BE4-92C7-9B6A64535A9D}"/>
              </a:ext>
            </a:extLst>
          </p:cNvPr>
          <p:cNvSpPr txBox="1"/>
          <p:nvPr/>
        </p:nvSpPr>
        <p:spPr>
          <a:xfrm>
            <a:off x="908649" y="4146430"/>
            <a:ext cx="1219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PRC - Initial Review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Compare for legal impacts, district application, requirements &amp; accuracy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Identify and review all aligning policies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/>
          </a:p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7885FC-2240-4220-99DB-FE612F64A5DE}"/>
              </a:ext>
            </a:extLst>
          </p:cNvPr>
          <p:cNvSpPr txBox="1"/>
          <p:nvPr/>
        </p:nvSpPr>
        <p:spPr>
          <a:xfrm>
            <a:off x="2518545" y="4146430"/>
            <a:ext cx="1317205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Staff reviews. Provides input/ recommendations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Returns to PRC </a:t>
            </a:r>
          </a:p>
          <a:p>
            <a:r>
              <a:rPr lang="en-US" sz="1100" dirty="0">
                <a:latin typeface="Arial Narrow" panose="020B0606020202030204" pitchFamily="34" charset="0"/>
              </a:rPr>
              <a:t>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Staff determines need for additional joint staff &amp; PRC review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Engage legal counsel to assist if necessary</a:t>
            </a:r>
          </a:p>
          <a:p>
            <a:endParaRPr lang="en-US" sz="11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C7A97E-B983-4C96-9D5D-2CBA6474377A}"/>
              </a:ext>
            </a:extLst>
          </p:cNvPr>
          <p:cNvSpPr txBox="1"/>
          <p:nvPr/>
        </p:nvSpPr>
        <p:spPr>
          <a:xfrm>
            <a:off x="4071300" y="4150755"/>
            <a:ext cx="104183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PRC incorporates staff edits &amp; resubmits to staff for review of draft policy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24D8DDE-3F59-45BB-A82D-6C799CD851CD}"/>
              </a:ext>
            </a:extLst>
          </p:cNvPr>
          <p:cNvSpPr txBox="1"/>
          <p:nvPr/>
        </p:nvSpPr>
        <p:spPr>
          <a:xfrm>
            <a:off x="5354128" y="4192438"/>
            <a:ext cx="104667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With staff input, PRC   finalizes the draft Policy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PRC packages and readies Policy for board review</a:t>
            </a:r>
          </a:p>
          <a:p>
            <a:endParaRPr lang="en-US" sz="1100" dirty="0">
              <a:latin typeface="Arial Narrow" panose="020B0606020202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13C563-712A-48A3-9FBD-5DFE11B3F30F}"/>
              </a:ext>
            </a:extLst>
          </p:cNvPr>
          <p:cNvSpPr txBox="1"/>
          <p:nvPr/>
        </p:nvSpPr>
        <p:spPr>
          <a:xfrm>
            <a:off x="6821041" y="4192438"/>
            <a:ext cx="122452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First review &amp; reading of policy by  Board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Receive Board input and edits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PRC readies Policy for 2</a:t>
            </a:r>
            <a:r>
              <a:rPr lang="en-US" sz="1100" baseline="30000" dirty="0">
                <a:latin typeface="Arial Narrow" panose="020B0606020202030204" pitchFamily="34" charset="0"/>
              </a:rPr>
              <a:t>nd</a:t>
            </a:r>
            <a:r>
              <a:rPr lang="en-US" sz="1100" dirty="0">
                <a:latin typeface="Arial Narrow" panose="020B0606020202030204" pitchFamily="34" charset="0"/>
              </a:rPr>
              <a:t> reading by Board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latin typeface="Arial Narrow" panose="020B0606020202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B09900E-ADAD-4C62-AFA8-8A18A0972AB7}"/>
              </a:ext>
            </a:extLst>
          </p:cNvPr>
          <p:cNvSpPr txBox="1"/>
          <p:nvPr/>
        </p:nvSpPr>
        <p:spPr>
          <a:xfrm>
            <a:off x="7110329" y="3257602"/>
            <a:ext cx="1046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Board Review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68924C2-4DDE-4F15-8783-229565FCFEAB}"/>
              </a:ext>
            </a:extLst>
          </p:cNvPr>
          <p:cNvSpPr txBox="1"/>
          <p:nvPr/>
        </p:nvSpPr>
        <p:spPr>
          <a:xfrm>
            <a:off x="8347494" y="4186150"/>
            <a:ext cx="116205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Policy adopted at second reading</a:t>
            </a:r>
          </a:p>
          <a:p>
            <a:r>
              <a:rPr lang="en-US" sz="1100" dirty="0">
                <a:latin typeface="Arial Narrow" panose="020B0606020202030204" pitchFamily="34" charset="0"/>
              </a:rPr>
              <a:t>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Board recommends additional edits before adoption.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1968464-3C6A-4ED5-BE70-0E575CC77B19}"/>
              </a:ext>
            </a:extLst>
          </p:cNvPr>
          <p:cNvSpPr txBox="1"/>
          <p:nvPr/>
        </p:nvSpPr>
        <p:spPr>
          <a:xfrm>
            <a:off x="9814407" y="4224622"/>
            <a:ext cx="142868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 Narrow" panose="020B0606020202030204" pitchFamily="34" charset="0"/>
              </a:rPr>
              <a:t>Following the Policy Review Process Lifecycle -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Ongoing review of all existing policies to maintain accuracy and applicability of Policies.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 Narrow" panose="020B0606020202030204" pitchFamily="34" charset="0"/>
              </a:rPr>
              <a:t>Review  for need of new policies &amp; retirement of existing policies</a:t>
            </a:r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AB9079D0-7A61-45C9-9B39-90667D7556FA}"/>
              </a:ext>
            </a:extLst>
          </p:cNvPr>
          <p:cNvSpPr/>
          <p:nvPr/>
        </p:nvSpPr>
        <p:spPr>
          <a:xfrm>
            <a:off x="2952189" y="2819941"/>
            <a:ext cx="1495245" cy="199304"/>
          </a:xfrm>
          <a:prstGeom prst="arc">
            <a:avLst>
              <a:gd name="adj1" fmla="val 10768686"/>
              <a:gd name="adj2" fmla="val 21571087"/>
            </a:avLst>
          </a:prstGeom>
          <a:ln w="50800" cmpd="sng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3A1EFBE-3F1A-4921-9AF2-E19D31111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3602" y="2742359"/>
            <a:ext cx="1792379" cy="317019"/>
          </a:xfrm>
          <a:prstGeom prst="rect">
            <a:avLst/>
          </a:prstGeom>
        </p:spPr>
      </p:pic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EA3A9B91-BE93-46A9-86BE-918654ACC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3</a:t>
            </a:fld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A68DDAA-4F42-4084-A110-9CCA078EDCB1}"/>
              </a:ext>
            </a:extLst>
          </p:cNvPr>
          <p:cNvSpPr txBox="1"/>
          <p:nvPr/>
        </p:nvSpPr>
        <p:spPr>
          <a:xfrm>
            <a:off x="1158379" y="3214036"/>
            <a:ext cx="13328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/>
              <a:t>Revise/   Retire/New</a:t>
            </a:r>
          </a:p>
        </p:txBody>
      </p:sp>
    </p:spTree>
    <p:extLst>
      <p:ext uri="{BB962C8B-B14F-4D97-AF65-F5344CB8AC3E}">
        <p14:creationId xmlns:p14="http://schemas.microsoft.com/office/powerpoint/2010/main" val="428059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4BBF2-8D2D-4FB1-A446-14E7266F1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Policies and Procedures</a:t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What They Do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708DD4-FE16-4851-939C-4732B7B3FA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POLICIES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9CB5DD-1D22-45A8-A46D-1445CCE0D65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700" dirty="0">
                <a:solidFill>
                  <a:schemeClr val="accent2"/>
                </a:solidFill>
              </a:rPr>
              <a:t>Policies are a set of general guidelines.  They outline the District’s plan for tackling certain issues.</a:t>
            </a:r>
          </a:p>
          <a:p>
            <a:r>
              <a:rPr lang="en-US" sz="1700" dirty="0">
                <a:solidFill>
                  <a:schemeClr val="accent2"/>
                </a:solidFill>
              </a:rPr>
              <a:t>At the core, Policies communicate the District’s values, philosophy and culture.  They include but are not limited to the following –</a:t>
            </a:r>
          </a:p>
          <a:p>
            <a:pPr lvl="1"/>
            <a:r>
              <a:rPr lang="en-US" sz="1700" dirty="0">
                <a:solidFill>
                  <a:schemeClr val="accent2"/>
                </a:solidFill>
              </a:rPr>
              <a:t>What employees can expect from the District - benefits &amp; vacation policies</a:t>
            </a:r>
          </a:p>
          <a:p>
            <a:pPr lvl="1"/>
            <a:r>
              <a:rPr lang="en-US" sz="1700" dirty="0">
                <a:solidFill>
                  <a:schemeClr val="accent2"/>
                </a:solidFill>
              </a:rPr>
              <a:t>What customers and the community can expect from the District - customer service policy, billing/collection policy, fee policy</a:t>
            </a:r>
          </a:p>
          <a:p>
            <a:endParaRPr lang="en-US" sz="1700" dirty="0">
              <a:solidFill>
                <a:schemeClr val="accent2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CA31B1-DEB0-44B4-AA6A-76A3392C0A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PROCEDURES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CD4147-9790-49AE-960C-25B868AFD2E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700" dirty="0">
                <a:solidFill>
                  <a:schemeClr val="accent2"/>
                </a:solidFill>
              </a:rPr>
              <a:t>Procedures outline specific steps to take to complete a task.</a:t>
            </a:r>
          </a:p>
          <a:p>
            <a:r>
              <a:rPr lang="en-US" sz="1700" dirty="0">
                <a:solidFill>
                  <a:schemeClr val="accent2"/>
                </a:solidFill>
              </a:rPr>
              <a:t>Procedures allow for day-to-day operational tasks to be completed in the absence of key employees.</a:t>
            </a:r>
          </a:p>
          <a:p>
            <a:r>
              <a:rPr lang="en-US" sz="1700" dirty="0">
                <a:solidFill>
                  <a:schemeClr val="accent2"/>
                </a:solidFill>
              </a:rPr>
              <a:t>Following procedures, allows the District to use time and resources more efficiently.</a:t>
            </a:r>
          </a:p>
          <a:p>
            <a:r>
              <a:rPr lang="en-US" sz="1700" dirty="0">
                <a:solidFill>
                  <a:schemeClr val="accent2"/>
                </a:solidFill>
              </a:rPr>
              <a:t>Procedures create consistency in practice.  Employees know what they’re responsible for and what’s expected of them.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5266E3-4B55-47E3-963D-DD6A1FDC7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29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C5CEE-3AFA-4E3D-94BB-B7F0F1878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Why are Policies Important?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AEEF3-A93F-4B69-85A4-7174B2CA9B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They keep the District as protected as possible.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They maintain compliance with ever changing federal, state and local regulations and law.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Policies set some parameters for decision-making but also leave room for flexibility.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Policies streamline internal processes.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Policies show the </a:t>
            </a:r>
            <a:r>
              <a:rPr lang="en-US" b="1" dirty="0">
                <a:solidFill>
                  <a:schemeClr val="accent2"/>
                </a:solidFill>
              </a:rPr>
              <a:t>WHY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behind an action.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They lay the foundation for a healthy work culture.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5EF0E1-1E2F-45AA-84D8-EA1E537FA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17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257C5-FC0E-471B-AEBE-D2FA1A156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Why are Procedures Important?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1480D-DFC7-4723-9569-86A43BA2D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Well written and documented procedures ensure that employees know what to do, how to do it and they keep the District running smoothly.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Procedures explain the </a:t>
            </a:r>
            <a:r>
              <a:rPr lang="en-US" b="1" dirty="0">
                <a:solidFill>
                  <a:schemeClr val="accent2"/>
                </a:solidFill>
              </a:rPr>
              <a:t>HOW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Procedures outline step-by-step instructions for specific routine tasks and generally outline the following information: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Who is responsible for each task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What steps need to be taken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chemeClr val="accent2">
                    <a:lumMod val="75000"/>
                  </a:schemeClr>
                </a:solidFill>
              </a:rPr>
              <a:t>Who the responsible party reports to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>
                <a:solidFill>
                  <a:schemeClr val="accent3"/>
                </a:solidFill>
              </a:rPr>
              <a:t> 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9C3BA7-D70B-4281-9D87-82882F4E5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547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37FC7-EF26-4FB2-8FCD-56DC02BE4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What Makes Good Policies and Procedures?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8F07E-80A4-418B-97D3-FB3AE24DD7A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</a:rPr>
              <a:t>Good Policies –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Clear, concise, and simple language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Explain the rule, not how to implement the rule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Easily accessible by staff and board members at all times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Represent a consistent, logical framework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3D3E0D-4384-4E7D-881D-5502BC43EAD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</a:rPr>
              <a:t>Good Procedures –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Clear, concise, and simple language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Address how to implement policies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Take user insight into account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Provide options when feasible, and are not unnecessarily restrictive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B08BBA-D481-4D3A-AC82-E9DDEDCC8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9E35E8-189A-407E-A16B-C6C6C1A7FC01}"/>
              </a:ext>
            </a:extLst>
          </p:cNvPr>
          <p:cNvSpPr txBox="1"/>
          <p:nvPr/>
        </p:nvSpPr>
        <p:spPr>
          <a:xfrm>
            <a:off x="1408981" y="5441677"/>
            <a:ext cx="70673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b="1" i="1" dirty="0">
                <a:solidFill>
                  <a:schemeClr val="accent2"/>
                </a:solidFill>
              </a:rPr>
              <a:t>Well written and accurate Policies and Procedures allows the General Manager and potentially the board to operate the District in the absence of key employees.</a:t>
            </a:r>
            <a:endParaRPr lang="en-US" sz="1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394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24238A-9541-430E-9A83-23FC0EBCF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65A9E4-B4E2-49EF-A697-984B07FFB44A}"/>
              </a:ext>
            </a:extLst>
          </p:cNvPr>
          <p:cNvSpPr txBox="1"/>
          <p:nvPr/>
        </p:nvSpPr>
        <p:spPr>
          <a:xfrm>
            <a:off x="925901" y="1024604"/>
            <a:ext cx="8538712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i="1" dirty="0">
                <a:solidFill>
                  <a:schemeClr val="accent2">
                    <a:lumMod val="75000"/>
                  </a:schemeClr>
                </a:solidFill>
              </a:rPr>
              <a:t>Policies and procedures work in concert with each other.  Procedures should be reviewed for impacts and accuracy whenever a Policy is revised, or a new Policy adopted.  </a:t>
            </a:r>
          </a:p>
          <a:p>
            <a:endParaRPr lang="en-US" sz="3200" i="1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3200" i="1" dirty="0">
                <a:solidFill>
                  <a:schemeClr val="accent2">
                    <a:lumMod val="75000"/>
                  </a:schemeClr>
                </a:solidFill>
              </a:rPr>
              <a:t>Generally we can have a Procedure without a corresponding Policy, but we can’t have a Policy without a corresponding Procedure.</a:t>
            </a:r>
          </a:p>
        </p:txBody>
      </p:sp>
    </p:spTree>
    <p:extLst>
      <p:ext uri="{BB962C8B-B14F-4D97-AF65-F5344CB8AC3E}">
        <p14:creationId xmlns:p14="http://schemas.microsoft.com/office/powerpoint/2010/main" val="3972321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F0D1A8-7AA3-4EAD-8C8B-C3977FAD5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5B302-1B7C-476D-AE8A-D46197C39903}" type="slidenum">
              <a:rPr lang="en-US" smtClean="0"/>
              <a:t>9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DA79938-29AF-4EE1-91AB-F0980ABC8EFE}"/>
              </a:ext>
            </a:extLst>
          </p:cNvPr>
          <p:cNvSpPr txBox="1">
            <a:spLocks/>
          </p:cNvSpPr>
          <p:nvPr/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Proposed Initial Policy Work Plan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37AE15F-8179-476B-B175-D65E32F251C1}"/>
              </a:ext>
            </a:extLst>
          </p:cNvPr>
          <p:cNvSpPr txBox="1">
            <a:spLocks/>
          </p:cNvSpPr>
          <p:nvPr/>
        </p:nvSpPr>
        <p:spPr>
          <a:xfrm>
            <a:off x="677334" y="1369345"/>
            <a:ext cx="8890736" cy="503714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2400" b="1" dirty="0">
                <a:solidFill>
                  <a:schemeClr val="accent2"/>
                </a:solidFill>
              </a:rPr>
              <a:t>For 12/11/20 Board Meeting</a:t>
            </a:r>
          </a:p>
          <a:p>
            <a:pPr marL="0" indent="0">
              <a:buFont typeface="Wingdings 3" charset="2"/>
              <a:buNone/>
            </a:pPr>
            <a:r>
              <a:rPr lang="en-US" b="1" u="sng" dirty="0">
                <a:solidFill>
                  <a:schemeClr val="accent2"/>
                </a:solidFill>
              </a:rPr>
              <a:t>Update Policy on Policies</a:t>
            </a:r>
            <a:r>
              <a:rPr lang="en-US" b="1" dirty="0">
                <a:solidFill>
                  <a:schemeClr val="accent2"/>
                </a:solidFill>
              </a:rPr>
              <a:t>: Consolidate GMCSD Policies 1000 &amp; 1010 and update against CSDA Policy template.  Requires board review and action to adopt.</a:t>
            </a:r>
            <a:br>
              <a:rPr lang="en-US" b="1" dirty="0">
                <a:solidFill>
                  <a:schemeClr val="accent2"/>
                </a:solidFill>
              </a:rPr>
            </a:br>
            <a:br>
              <a:rPr lang="en-US" b="1" dirty="0">
                <a:solidFill>
                  <a:schemeClr val="accent2"/>
                </a:solidFill>
              </a:rPr>
            </a:br>
            <a:r>
              <a:rPr lang="en-US" b="1" u="sng" dirty="0">
                <a:solidFill>
                  <a:schemeClr val="accent2"/>
                </a:solidFill>
              </a:rPr>
              <a:t>Renumbering System </a:t>
            </a:r>
            <a:r>
              <a:rPr lang="en-US" b="1" dirty="0">
                <a:solidFill>
                  <a:schemeClr val="accent2"/>
                </a:solidFill>
              </a:rPr>
              <a:t>to match CSDA for ease of future reviews.  Internal process that does not require board review or action.  </a:t>
            </a:r>
          </a:p>
          <a:p>
            <a:pPr marL="0" indent="0">
              <a:buFont typeface="Wingdings 3" charset="2"/>
              <a:buNone/>
            </a:pPr>
            <a:endParaRPr lang="en-US" b="1" dirty="0">
              <a:solidFill>
                <a:schemeClr val="accent2"/>
              </a:solidFill>
            </a:endParaRPr>
          </a:p>
          <a:p>
            <a:pPr marL="0" indent="0">
              <a:buFont typeface="Wingdings 3" charset="2"/>
              <a:buNone/>
            </a:pPr>
            <a:r>
              <a:rPr lang="en-US" sz="2400" b="1" dirty="0">
                <a:solidFill>
                  <a:schemeClr val="accent2"/>
                </a:solidFill>
              </a:rPr>
              <a:t>For 1/15/21 Board Meeting</a:t>
            </a:r>
          </a:p>
          <a:p>
            <a:pPr marL="0" indent="0">
              <a:buFont typeface="Wingdings 3" charset="2"/>
              <a:buNone/>
            </a:pPr>
            <a:r>
              <a:rPr lang="en-US" b="1" u="sng" dirty="0">
                <a:solidFill>
                  <a:schemeClr val="accent2"/>
                </a:solidFill>
              </a:rPr>
              <a:t>Draft High Priority Gap Policies</a:t>
            </a:r>
            <a:r>
              <a:rPr lang="en-US" b="1" dirty="0">
                <a:solidFill>
                  <a:schemeClr val="accent2"/>
                </a:solidFill>
              </a:rPr>
              <a:t>, using CSDA template as guide: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2"/>
                </a:solidFill>
              </a:rPr>
              <a:t>Accommodations for Disabilities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2"/>
                </a:solidFill>
              </a:rPr>
              <a:t>Family &amp; Medical Leave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2"/>
                </a:solidFill>
              </a:rPr>
              <a:t>Rest &amp; Meal Periods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2"/>
                </a:solidFill>
              </a:rPr>
              <a:t>Workers’ Compensation Leave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2"/>
                </a:solidFill>
              </a:rPr>
              <a:t>Illness and Injury</a:t>
            </a:r>
          </a:p>
          <a:p>
            <a:pPr marL="0" indent="0">
              <a:buFont typeface="Wingdings 3" charset="2"/>
              <a:buNone/>
            </a:pPr>
            <a:r>
              <a:rPr lang="en-US" b="1" dirty="0">
                <a:solidFill>
                  <a:schemeClr val="accent2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10406172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584</TotalTime>
  <Words>770</Words>
  <Application>Microsoft Office PowerPoint</Application>
  <PresentationFormat>Widescreen</PresentationFormat>
  <Paragraphs>106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Arial Black</vt:lpstr>
      <vt:lpstr>Arial Narrow</vt:lpstr>
      <vt:lpstr>Calibri</vt:lpstr>
      <vt:lpstr>Trebuchet MS</vt:lpstr>
      <vt:lpstr>Wingdings</vt:lpstr>
      <vt:lpstr>Wingdings 3</vt:lpstr>
      <vt:lpstr>Facet</vt:lpstr>
      <vt:lpstr>  Policy Review </vt:lpstr>
      <vt:lpstr>Policy Review Process</vt:lpstr>
      <vt:lpstr>PowerPoint Presentation</vt:lpstr>
      <vt:lpstr>Policies and Procedures What They Do</vt:lpstr>
      <vt:lpstr>Why are Policies Important?</vt:lpstr>
      <vt:lpstr>Why are Procedures Important?</vt:lpstr>
      <vt:lpstr>What Makes Good Policies and Procedures?</vt:lpstr>
      <vt:lpstr>PowerPoint Presentation</vt:lpstr>
      <vt:lpstr>PowerPoint Presentation</vt:lpstr>
      <vt:lpstr>Discussion &amp; Questions……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Cary Curtis</dc:creator>
  <cp:lastModifiedBy>Kimberlee Seney</cp:lastModifiedBy>
  <cp:revision>15</cp:revision>
  <dcterms:created xsi:type="dcterms:W3CDTF">2020-11-06T00:38:03Z</dcterms:created>
  <dcterms:modified xsi:type="dcterms:W3CDTF">2020-11-23T02:43:55Z</dcterms:modified>
</cp:coreProperties>
</file>