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70" r:id="rId3"/>
    <p:sldId id="271" r:id="rId4"/>
    <p:sldId id="274" r:id="rId5"/>
    <p:sldId id="275" r:id="rId6"/>
    <p:sldId id="276" r:id="rId7"/>
    <p:sldId id="277" r:id="rId8"/>
    <p:sldId id="264" r:id="rId9"/>
    <p:sldId id="269" r:id="rId10"/>
    <p:sldId id="272" r:id="rId11"/>
    <p:sldId id="278" r:id="rId12"/>
    <p:sldId id="273" r:id="rId13"/>
    <p:sldId id="261" r:id="rId14"/>
    <p:sldId id="262" r:id="rId15"/>
    <p:sldId id="266" r:id="rId16"/>
  </p:sldIdLst>
  <p:sldSz cx="12192000" cy="6858000"/>
  <p:notesSz cx="7077075" cy="9363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AE41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3" autoAdjust="0"/>
    <p:restoredTop sz="94660"/>
  </p:normalViewPr>
  <p:slideViewPr>
    <p:cSldViewPr snapToGrid="0">
      <p:cViewPr varScale="1">
        <p:scale>
          <a:sx n="72" d="100"/>
          <a:sy n="72" d="100"/>
        </p:scale>
        <p:origin x="642"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476989-EAC6-4D60-8E3C-93DA3EC004D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9DA1349-F4D6-4B61-AC8F-C0145146886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978BBCA-11CC-4148-84B6-2807EB0EEC99}"/>
              </a:ext>
            </a:extLst>
          </p:cNvPr>
          <p:cNvSpPr>
            <a:spLocks noGrp="1"/>
          </p:cNvSpPr>
          <p:nvPr>
            <p:ph type="dt" sz="half" idx="10"/>
          </p:nvPr>
        </p:nvSpPr>
        <p:spPr/>
        <p:txBody>
          <a:bodyPr/>
          <a:lstStyle/>
          <a:p>
            <a:fld id="{90ABA40A-8A2A-4356-B2BF-DF354B937028}" type="datetimeFigureOut">
              <a:rPr lang="en-US" smtClean="0"/>
              <a:t>11/28/2020</a:t>
            </a:fld>
            <a:endParaRPr lang="en-US"/>
          </a:p>
        </p:txBody>
      </p:sp>
      <p:sp>
        <p:nvSpPr>
          <p:cNvPr id="5" name="Footer Placeholder 4">
            <a:extLst>
              <a:ext uri="{FF2B5EF4-FFF2-40B4-BE49-F238E27FC236}">
                <a16:creationId xmlns:a16="http://schemas.microsoft.com/office/drawing/2014/main" id="{9779444D-5413-4280-AA7A-0E4EE47411E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EC2C5B8-6723-4439-8CBD-CEF6A755ACE0}"/>
              </a:ext>
            </a:extLst>
          </p:cNvPr>
          <p:cNvSpPr>
            <a:spLocks noGrp="1"/>
          </p:cNvSpPr>
          <p:nvPr>
            <p:ph type="sldNum" sz="quarter" idx="12"/>
          </p:nvPr>
        </p:nvSpPr>
        <p:spPr/>
        <p:txBody>
          <a:bodyPr/>
          <a:lstStyle/>
          <a:p>
            <a:fld id="{40769DEE-FAAE-4E45-8FCB-AB916988C3F5}" type="slidenum">
              <a:rPr lang="en-US" smtClean="0"/>
              <a:t>‹#›</a:t>
            </a:fld>
            <a:endParaRPr lang="en-US"/>
          </a:p>
        </p:txBody>
      </p:sp>
    </p:spTree>
    <p:extLst>
      <p:ext uri="{BB962C8B-B14F-4D97-AF65-F5344CB8AC3E}">
        <p14:creationId xmlns:p14="http://schemas.microsoft.com/office/powerpoint/2010/main" val="38918545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25C1A6-4D9A-49B9-8731-0E31CC257A3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CE38185-7B46-4111-A084-F347052EC5A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F196F5C-6AB6-4CF3-8EC3-1DBB2ED42250}"/>
              </a:ext>
            </a:extLst>
          </p:cNvPr>
          <p:cNvSpPr>
            <a:spLocks noGrp="1"/>
          </p:cNvSpPr>
          <p:nvPr>
            <p:ph type="dt" sz="half" idx="10"/>
          </p:nvPr>
        </p:nvSpPr>
        <p:spPr/>
        <p:txBody>
          <a:bodyPr/>
          <a:lstStyle/>
          <a:p>
            <a:fld id="{90ABA40A-8A2A-4356-B2BF-DF354B937028}" type="datetimeFigureOut">
              <a:rPr lang="en-US" smtClean="0"/>
              <a:t>11/28/2020</a:t>
            </a:fld>
            <a:endParaRPr lang="en-US"/>
          </a:p>
        </p:txBody>
      </p:sp>
      <p:sp>
        <p:nvSpPr>
          <p:cNvPr id="5" name="Footer Placeholder 4">
            <a:extLst>
              <a:ext uri="{FF2B5EF4-FFF2-40B4-BE49-F238E27FC236}">
                <a16:creationId xmlns:a16="http://schemas.microsoft.com/office/drawing/2014/main" id="{478EFA98-C891-40B4-889A-3C07921222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C4EE1F4-92CD-4673-A4E5-963C4EEABE71}"/>
              </a:ext>
            </a:extLst>
          </p:cNvPr>
          <p:cNvSpPr>
            <a:spLocks noGrp="1"/>
          </p:cNvSpPr>
          <p:nvPr>
            <p:ph type="sldNum" sz="quarter" idx="12"/>
          </p:nvPr>
        </p:nvSpPr>
        <p:spPr/>
        <p:txBody>
          <a:bodyPr/>
          <a:lstStyle/>
          <a:p>
            <a:fld id="{40769DEE-FAAE-4E45-8FCB-AB916988C3F5}" type="slidenum">
              <a:rPr lang="en-US" smtClean="0"/>
              <a:t>‹#›</a:t>
            </a:fld>
            <a:endParaRPr lang="en-US"/>
          </a:p>
        </p:txBody>
      </p:sp>
    </p:spTree>
    <p:extLst>
      <p:ext uri="{BB962C8B-B14F-4D97-AF65-F5344CB8AC3E}">
        <p14:creationId xmlns:p14="http://schemas.microsoft.com/office/powerpoint/2010/main" val="20557960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70D186B-68AC-4744-993E-FD3B972AA2B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838C7A22-D27E-4FFD-A77E-10CB2295F33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B7AF1BC-3D24-479C-B64B-E7163D6ECC48}"/>
              </a:ext>
            </a:extLst>
          </p:cNvPr>
          <p:cNvSpPr>
            <a:spLocks noGrp="1"/>
          </p:cNvSpPr>
          <p:nvPr>
            <p:ph type="dt" sz="half" idx="10"/>
          </p:nvPr>
        </p:nvSpPr>
        <p:spPr/>
        <p:txBody>
          <a:bodyPr/>
          <a:lstStyle/>
          <a:p>
            <a:fld id="{90ABA40A-8A2A-4356-B2BF-DF354B937028}" type="datetimeFigureOut">
              <a:rPr lang="en-US" smtClean="0"/>
              <a:t>11/28/2020</a:t>
            </a:fld>
            <a:endParaRPr lang="en-US"/>
          </a:p>
        </p:txBody>
      </p:sp>
      <p:sp>
        <p:nvSpPr>
          <p:cNvPr id="5" name="Footer Placeholder 4">
            <a:extLst>
              <a:ext uri="{FF2B5EF4-FFF2-40B4-BE49-F238E27FC236}">
                <a16:creationId xmlns:a16="http://schemas.microsoft.com/office/drawing/2014/main" id="{197D3449-37B1-4D1A-A1D9-753906E381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682F488-2B9B-4CE5-A4C3-A0A8CF31EEA0}"/>
              </a:ext>
            </a:extLst>
          </p:cNvPr>
          <p:cNvSpPr>
            <a:spLocks noGrp="1"/>
          </p:cNvSpPr>
          <p:nvPr>
            <p:ph type="sldNum" sz="quarter" idx="12"/>
          </p:nvPr>
        </p:nvSpPr>
        <p:spPr/>
        <p:txBody>
          <a:bodyPr/>
          <a:lstStyle/>
          <a:p>
            <a:fld id="{40769DEE-FAAE-4E45-8FCB-AB916988C3F5}" type="slidenum">
              <a:rPr lang="en-US" smtClean="0"/>
              <a:t>‹#›</a:t>
            </a:fld>
            <a:endParaRPr lang="en-US"/>
          </a:p>
        </p:txBody>
      </p:sp>
    </p:spTree>
    <p:extLst>
      <p:ext uri="{BB962C8B-B14F-4D97-AF65-F5344CB8AC3E}">
        <p14:creationId xmlns:p14="http://schemas.microsoft.com/office/powerpoint/2010/main" val="17933916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80B19E-9D42-4214-ABAB-2F317B603C3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BDD64BC-141D-45CA-A1DA-88E43227E8F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4F1801D-EAD6-4AE2-A6DE-D390156CDA42}"/>
              </a:ext>
            </a:extLst>
          </p:cNvPr>
          <p:cNvSpPr>
            <a:spLocks noGrp="1"/>
          </p:cNvSpPr>
          <p:nvPr>
            <p:ph type="dt" sz="half" idx="10"/>
          </p:nvPr>
        </p:nvSpPr>
        <p:spPr/>
        <p:txBody>
          <a:bodyPr/>
          <a:lstStyle/>
          <a:p>
            <a:fld id="{90ABA40A-8A2A-4356-B2BF-DF354B937028}" type="datetimeFigureOut">
              <a:rPr lang="en-US" smtClean="0"/>
              <a:t>11/28/2020</a:t>
            </a:fld>
            <a:endParaRPr lang="en-US"/>
          </a:p>
        </p:txBody>
      </p:sp>
      <p:sp>
        <p:nvSpPr>
          <p:cNvPr id="5" name="Footer Placeholder 4">
            <a:extLst>
              <a:ext uri="{FF2B5EF4-FFF2-40B4-BE49-F238E27FC236}">
                <a16:creationId xmlns:a16="http://schemas.microsoft.com/office/drawing/2014/main" id="{4CFF6A7F-70FC-407D-9762-FF1E1518427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68AE56A-95E7-471A-AA28-1BB40707EBAA}"/>
              </a:ext>
            </a:extLst>
          </p:cNvPr>
          <p:cNvSpPr>
            <a:spLocks noGrp="1"/>
          </p:cNvSpPr>
          <p:nvPr>
            <p:ph type="sldNum" sz="quarter" idx="12"/>
          </p:nvPr>
        </p:nvSpPr>
        <p:spPr/>
        <p:txBody>
          <a:bodyPr/>
          <a:lstStyle/>
          <a:p>
            <a:fld id="{40769DEE-FAAE-4E45-8FCB-AB916988C3F5}" type="slidenum">
              <a:rPr lang="en-US" smtClean="0"/>
              <a:t>‹#›</a:t>
            </a:fld>
            <a:endParaRPr lang="en-US"/>
          </a:p>
        </p:txBody>
      </p:sp>
    </p:spTree>
    <p:extLst>
      <p:ext uri="{BB962C8B-B14F-4D97-AF65-F5344CB8AC3E}">
        <p14:creationId xmlns:p14="http://schemas.microsoft.com/office/powerpoint/2010/main" val="36968228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C53D3B-7212-4501-97A0-0E22904862FF}"/>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65FF9EB-2462-41DA-92CD-E58A9DD3910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C08A97D-48FB-4959-AAAB-24EDBDFE200B}"/>
              </a:ext>
            </a:extLst>
          </p:cNvPr>
          <p:cNvSpPr>
            <a:spLocks noGrp="1"/>
          </p:cNvSpPr>
          <p:nvPr>
            <p:ph type="dt" sz="half" idx="10"/>
          </p:nvPr>
        </p:nvSpPr>
        <p:spPr/>
        <p:txBody>
          <a:bodyPr/>
          <a:lstStyle/>
          <a:p>
            <a:fld id="{90ABA40A-8A2A-4356-B2BF-DF354B937028}" type="datetimeFigureOut">
              <a:rPr lang="en-US" smtClean="0"/>
              <a:t>11/28/2020</a:t>
            </a:fld>
            <a:endParaRPr lang="en-US"/>
          </a:p>
        </p:txBody>
      </p:sp>
      <p:sp>
        <p:nvSpPr>
          <p:cNvPr id="5" name="Footer Placeholder 4">
            <a:extLst>
              <a:ext uri="{FF2B5EF4-FFF2-40B4-BE49-F238E27FC236}">
                <a16:creationId xmlns:a16="http://schemas.microsoft.com/office/drawing/2014/main" id="{7403E17F-18F8-4610-859E-3944D1C1D16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B58F7F2-A762-45B8-A4FD-1B0826395CF9}"/>
              </a:ext>
            </a:extLst>
          </p:cNvPr>
          <p:cNvSpPr>
            <a:spLocks noGrp="1"/>
          </p:cNvSpPr>
          <p:nvPr>
            <p:ph type="sldNum" sz="quarter" idx="12"/>
          </p:nvPr>
        </p:nvSpPr>
        <p:spPr/>
        <p:txBody>
          <a:bodyPr/>
          <a:lstStyle/>
          <a:p>
            <a:fld id="{40769DEE-FAAE-4E45-8FCB-AB916988C3F5}" type="slidenum">
              <a:rPr lang="en-US" smtClean="0"/>
              <a:t>‹#›</a:t>
            </a:fld>
            <a:endParaRPr lang="en-US"/>
          </a:p>
        </p:txBody>
      </p:sp>
    </p:spTree>
    <p:extLst>
      <p:ext uri="{BB962C8B-B14F-4D97-AF65-F5344CB8AC3E}">
        <p14:creationId xmlns:p14="http://schemas.microsoft.com/office/powerpoint/2010/main" val="7885744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E8D75B-0A54-4052-AC46-258946EA3D2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6DE1D71-BE29-4C71-BE90-265B9F7D00F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C801FBA-A538-49F5-8884-1F344E04E57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6A98B7F-A30D-4665-A3FB-AB5C31A31981}"/>
              </a:ext>
            </a:extLst>
          </p:cNvPr>
          <p:cNvSpPr>
            <a:spLocks noGrp="1"/>
          </p:cNvSpPr>
          <p:nvPr>
            <p:ph type="dt" sz="half" idx="10"/>
          </p:nvPr>
        </p:nvSpPr>
        <p:spPr/>
        <p:txBody>
          <a:bodyPr/>
          <a:lstStyle/>
          <a:p>
            <a:fld id="{90ABA40A-8A2A-4356-B2BF-DF354B937028}" type="datetimeFigureOut">
              <a:rPr lang="en-US" smtClean="0"/>
              <a:t>11/28/2020</a:t>
            </a:fld>
            <a:endParaRPr lang="en-US"/>
          </a:p>
        </p:txBody>
      </p:sp>
      <p:sp>
        <p:nvSpPr>
          <p:cNvPr id="6" name="Footer Placeholder 5">
            <a:extLst>
              <a:ext uri="{FF2B5EF4-FFF2-40B4-BE49-F238E27FC236}">
                <a16:creationId xmlns:a16="http://schemas.microsoft.com/office/drawing/2014/main" id="{F64EAF43-E66C-431C-B743-4CF31A98E91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59417D-5A36-4DF6-A612-8240F4895042}"/>
              </a:ext>
            </a:extLst>
          </p:cNvPr>
          <p:cNvSpPr>
            <a:spLocks noGrp="1"/>
          </p:cNvSpPr>
          <p:nvPr>
            <p:ph type="sldNum" sz="quarter" idx="12"/>
          </p:nvPr>
        </p:nvSpPr>
        <p:spPr/>
        <p:txBody>
          <a:bodyPr/>
          <a:lstStyle/>
          <a:p>
            <a:fld id="{40769DEE-FAAE-4E45-8FCB-AB916988C3F5}" type="slidenum">
              <a:rPr lang="en-US" smtClean="0"/>
              <a:t>‹#›</a:t>
            </a:fld>
            <a:endParaRPr lang="en-US"/>
          </a:p>
        </p:txBody>
      </p:sp>
    </p:spTree>
    <p:extLst>
      <p:ext uri="{BB962C8B-B14F-4D97-AF65-F5344CB8AC3E}">
        <p14:creationId xmlns:p14="http://schemas.microsoft.com/office/powerpoint/2010/main" val="30514932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75888A-3E10-4B3F-9203-AE1D7959F4F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AAED52A-48E6-46A4-90E2-49AD1696E07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3C3B591-8293-4DB0-B3C4-677A9F0C640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E38A0B9-BD53-4943-87AD-EF93C99E38C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BA04124-9A53-438B-A246-A595C6BE9E9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5022E18-0A6F-42FD-A1BC-C9114CCD6E22}"/>
              </a:ext>
            </a:extLst>
          </p:cNvPr>
          <p:cNvSpPr>
            <a:spLocks noGrp="1"/>
          </p:cNvSpPr>
          <p:nvPr>
            <p:ph type="dt" sz="half" idx="10"/>
          </p:nvPr>
        </p:nvSpPr>
        <p:spPr/>
        <p:txBody>
          <a:bodyPr/>
          <a:lstStyle/>
          <a:p>
            <a:fld id="{90ABA40A-8A2A-4356-B2BF-DF354B937028}" type="datetimeFigureOut">
              <a:rPr lang="en-US" smtClean="0"/>
              <a:t>11/28/2020</a:t>
            </a:fld>
            <a:endParaRPr lang="en-US"/>
          </a:p>
        </p:txBody>
      </p:sp>
      <p:sp>
        <p:nvSpPr>
          <p:cNvPr id="8" name="Footer Placeholder 7">
            <a:extLst>
              <a:ext uri="{FF2B5EF4-FFF2-40B4-BE49-F238E27FC236}">
                <a16:creationId xmlns:a16="http://schemas.microsoft.com/office/drawing/2014/main" id="{001EEDB0-4CCD-432E-9805-B65D675B659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E6D207B-B045-4CAD-B21E-53948F4F40CB}"/>
              </a:ext>
            </a:extLst>
          </p:cNvPr>
          <p:cNvSpPr>
            <a:spLocks noGrp="1"/>
          </p:cNvSpPr>
          <p:nvPr>
            <p:ph type="sldNum" sz="quarter" idx="12"/>
          </p:nvPr>
        </p:nvSpPr>
        <p:spPr/>
        <p:txBody>
          <a:bodyPr/>
          <a:lstStyle/>
          <a:p>
            <a:fld id="{40769DEE-FAAE-4E45-8FCB-AB916988C3F5}" type="slidenum">
              <a:rPr lang="en-US" smtClean="0"/>
              <a:t>‹#›</a:t>
            </a:fld>
            <a:endParaRPr lang="en-US"/>
          </a:p>
        </p:txBody>
      </p:sp>
    </p:spTree>
    <p:extLst>
      <p:ext uri="{BB962C8B-B14F-4D97-AF65-F5344CB8AC3E}">
        <p14:creationId xmlns:p14="http://schemas.microsoft.com/office/powerpoint/2010/main" val="22922263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420B68-AB6D-4C88-A521-72A1C850FDD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AF9E4F4-B1AF-4660-AE68-5E6FA3BA86D9}"/>
              </a:ext>
            </a:extLst>
          </p:cNvPr>
          <p:cNvSpPr>
            <a:spLocks noGrp="1"/>
          </p:cNvSpPr>
          <p:nvPr>
            <p:ph type="dt" sz="half" idx="10"/>
          </p:nvPr>
        </p:nvSpPr>
        <p:spPr/>
        <p:txBody>
          <a:bodyPr/>
          <a:lstStyle/>
          <a:p>
            <a:fld id="{90ABA40A-8A2A-4356-B2BF-DF354B937028}" type="datetimeFigureOut">
              <a:rPr lang="en-US" smtClean="0"/>
              <a:t>11/28/2020</a:t>
            </a:fld>
            <a:endParaRPr lang="en-US"/>
          </a:p>
        </p:txBody>
      </p:sp>
      <p:sp>
        <p:nvSpPr>
          <p:cNvPr id="4" name="Footer Placeholder 3">
            <a:extLst>
              <a:ext uri="{FF2B5EF4-FFF2-40B4-BE49-F238E27FC236}">
                <a16:creationId xmlns:a16="http://schemas.microsoft.com/office/drawing/2014/main" id="{65B547D9-48E3-411B-B392-63075541FC4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EAE3245-383F-4E4B-843A-30FAE57A77E7}"/>
              </a:ext>
            </a:extLst>
          </p:cNvPr>
          <p:cNvSpPr>
            <a:spLocks noGrp="1"/>
          </p:cNvSpPr>
          <p:nvPr>
            <p:ph type="sldNum" sz="quarter" idx="12"/>
          </p:nvPr>
        </p:nvSpPr>
        <p:spPr/>
        <p:txBody>
          <a:bodyPr/>
          <a:lstStyle/>
          <a:p>
            <a:fld id="{40769DEE-FAAE-4E45-8FCB-AB916988C3F5}" type="slidenum">
              <a:rPr lang="en-US" smtClean="0"/>
              <a:t>‹#›</a:t>
            </a:fld>
            <a:endParaRPr lang="en-US"/>
          </a:p>
        </p:txBody>
      </p:sp>
    </p:spTree>
    <p:extLst>
      <p:ext uri="{BB962C8B-B14F-4D97-AF65-F5344CB8AC3E}">
        <p14:creationId xmlns:p14="http://schemas.microsoft.com/office/powerpoint/2010/main" val="40579564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AA0AAEE-ABE9-4C2A-BF72-9582A30DA502}"/>
              </a:ext>
            </a:extLst>
          </p:cNvPr>
          <p:cNvSpPr>
            <a:spLocks noGrp="1"/>
          </p:cNvSpPr>
          <p:nvPr>
            <p:ph type="dt" sz="half" idx="10"/>
          </p:nvPr>
        </p:nvSpPr>
        <p:spPr/>
        <p:txBody>
          <a:bodyPr/>
          <a:lstStyle/>
          <a:p>
            <a:fld id="{90ABA40A-8A2A-4356-B2BF-DF354B937028}" type="datetimeFigureOut">
              <a:rPr lang="en-US" smtClean="0"/>
              <a:t>11/28/2020</a:t>
            </a:fld>
            <a:endParaRPr lang="en-US"/>
          </a:p>
        </p:txBody>
      </p:sp>
      <p:sp>
        <p:nvSpPr>
          <p:cNvPr id="3" name="Footer Placeholder 2">
            <a:extLst>
              <a:ext uri="{FF2B5EF4-FFF2-40B4-BE49-F238E27FC236}">
                <a16:creationId xmlns:a16="http://schemas.microsoft.com/office/drawing/2014/main" id="{06B080BB-89FD-449E-867D-22F25CED99D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733EFCE-AA1D-4EBB-BCA7-65EE4E109573}"/>
              </a:ext>
            </a:extLst>
          </p:cNvPr>
          <p:cNvSpPr>
            <a:spLocks noGrp="1"/>
          </p:cNvSpPr>
          <p:nvPr>
            <p:ph type="sldNum" sz="quarter" idx="12"/>
          </p:nvPr>
        </p:nvSpPr>
        <p:spPr/>
        <p:txBody>
          <a:bodyPr/>
          <a:lstStyle/>
          <a:p>
            <a:fld id="{40769DEE-FAAE-4E45-8FCB-AB916988C3F5}" type="slidenum">
              <a:rPr lang="en-US" smtClean="0"/>
              <a:t>‹#›</a:t>
            </a:fld>
            <a:endParaRPr lang="en-US"/>
          </a:p>
        </p:txBody>
      </p:sp>
    </p:spTree>
    <p:extLst>
      <p:ext uri="{BB962C8B-B14F-4D97-AF65-F5344CB8AC3E}">
        <p14:creationId xmlns:p14="http://schemas.microsoft.com/office/powerpoint/2010/main" val="646349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8511CE-A506-4DBB-8945-F8C4F03A109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559475E-6DAF-498E-B08F-BDDF738B97A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4D70497-D013-4B91-852E-E67DA7C42C2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840CFF8-F7E1-4B1F-BD75-83887DF7F6DF}"/>
              </a:ext>
            </a:extLst>
          </p:cNvPr>
          <p:cNvSpPr>
            <a:spLocks noGrp="1"/>
          </p:cNvSpPr>
          <p:nvPr>
            <p:ph type="dt" sz="half" idx="10"/>
          </p:nvPr>
        </p:nvSpPr>
        <p:spPr/>
        <p:txBody>
          <a:bodyPr/>
          <a:lstStyle/>
          <a:p>
            <a:fld id="{90ABA40A-8A2A-4356-B2BF-DF354B937028}" type="datetimeFigureOut">
              <a:rPr lang="en-US" smtClean="0"/>
              <a:t>11/28/2020</a:t>
            </a:fld>
            <a:endParaRPr lang="en-US"/>
          </a:p>
        </p:txBody>
      </p:sp>
      <p:sp>
        <p:nvSpPr>
          <p:cNvPr id="6" name="Footer Placeholder 5">
            <a:extLst>
              <a:ext uri="{FF2B5EF4-FFF2-40B4-BE49-F238E27FC236}">
                <a16:creationId xmlns:a16="http://schemas.microsoft.com/office/drawing/2014/main" id="{550F9038-B86A-4593-B274-E89E028BCFD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2AF4B6B-D632-4A19-8D97-21E396A296FB}"/>
              </a:ext>
            </a:extLst>
          </p:cNvPr>
          <p:cNvSpPr>
            <a:spLocks noGrp="1"/>
          </p:cNvSpPr>
          <p:nvPr>
            <p:ph type="sldNum" sz="quarter" idx="12"/>
          </p:nvPr>
        </p:nvSpPr>
        <p:spPr/>
        <p:txBody>
          <a:bodyPr/>
          <a:lstStyle/>
          <a:p>
            <a:fld id="{40769DEE-FAAE-4E45-8FCB-AB916988C3F5}" type="slidenum">
              <a:rPr lang="en-US" smtClean="0"/>
              <a:t>‹#›</a:t>
            </a:fld>
            <a:endParaRPr lang="en-US"/>
          </a:p>
        </p:txBody>
      </p:sp>
    </p:spTree>
    <p:extLst>
      <p:ext uri="{BB962C8B-B14F-4D97-AF65-F5344CB8AC3E}">
        <p14:creationId xmlns:p14="http://schemas.microsoft.com/office/powerpoint/2010/main" val="42826110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289691-2882-415A-8CED-DE08F78D987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9B9D1CD-1B0C-4948-862C-A5B42FAEFA9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C8A44B8-7EFE-4ED4-BAE3-DEE4AA95D2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4F54940-7D91-4A87-8572-54959ED86DA3}"/>
              </a:ext>
            </a:extLst>
          </p:cNvPr>
          <p:cNvSpPr>
            <a:spLocks noGrp="1"/>
          </p:cNvSpPr>
          <p:nvPr>
            <p:ph type="dt" sz="half" idx="10"/>
          </p:nvPr>
        </p:nvSpPr>
        <p:spPr/>
        <p:txBody>
          <a:bodyPr/>
          <a:lstStyle/>
          <a:p>
            <a:fld id="{90ABA40A-8A2A-4356-B2BF-DF354B937028}" type="datetimeFigureOut">
              <a:rPr lang="en-US" smtClean="0"/>
              <a:t>11/28/2020</a:t>
            </a:fld>
            <a:endParaRPr lang="en-US"/>
          </a:p>
        </p:txBody>
      </p:sp>
      <p:sp>
        <p:nvSpPr>
          <p:cNvPr id="6" name="Footer Placeholder 5">
            <a:extLst>
              <a:ext uri="{FF2B5EF4-FFF2-40B4-BE49-F238E27FC236}">
                <a16:creationId xmlns:a16="http://schemas.microsoft.com/office/drawing/2014/main" id="{2E816593-1F30-4B7D-A990-DC4A20A67D7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FD937A9-8D95-4361-997A-063B293DA1C0}"/>
              </a:ext>
            </a:extLst>
          </p:cNvPr>
          <p:cNvSpPr>
            <a:spLocks noGrp="1"/>
          </p:cNvSpPr>
          <p:nvPr>
            <p:ph type="sldNum" sz="quarter" idx="12"/>
          </p:nvPr>
        </p:nvSpPr>
        <p:spPr/>
        <p:txBody>
          <a:bodyPr/>
          <a:lstStyle/>
          <a:p>
            <a:fld id="{40769DEE-FAAE-4E45-8FCB-AB916988C3F5}" type="slidenum">
              <a:rPr lang="en-US" smtClean="0"/>
              <a:t>‹#›</a:t>
            </a:fld>
            <a:endParaRPr lang="en-US"/>
          </a:p>
        </p:txBody>
      </p:sp>
    </p:spTree>
    <p:extLst>
      <p:ext uri="{BB962C8B-B14F-4D97-AF65-F5344CB8AC3E}">
        <p14:creationId xmlns:p14="http://schemas.microsoft.com/office/powerpoint/2010/main" val="29806228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9C490AE-AF42-43B6-B6D2-8BCA12913EB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9F909D11-C553-4E94-8C34-15AA3AF4CB9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EE4D05C-3C99-41F9-81A1-735D3CEAD14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ABA40A-8A2A-4356-B2BF-DF354B937028}" type="datetimeFigureOut">
              <a:rPr lang="en-US" smtClean="0"/>
              <a:t>11/28/2020</a:t>
            </a:fld>
            <a:endParaRPr lang="en-US"/>
          </a:p>
        </p:txBody>
      </p:sp>
      <p:sp>
        <p:nvSpPr>
          <p:cNvPr id="5" name="Footer Placeholder 4">
            <a:extLst>
              <a:ext uri="{FF2B5EF4-FFF2-40B4-BE49-F238E27FC236}">
                <a16:creationId xmlns:a16="http://schemas.microsoft.com/office/drawing/2014/main" id="{963C2AC9-7B0E-41A0-B694-6337AE6BFA5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BBB6D19C-E24E-4797-AB18-47EF48A0DBA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0769DEE-FAAE-4E45-8FCB-AB916988C3F5}" type="slidenum">
              <a:rPr lang="en-US" smtClean="0"/>
              <a:t>‹#›</a:t>
            </a:fld>
            <a:endParaRPr lang="en-US"/>
          </a:p>
        </p:txBody>
      </p:sp>
    </p:spTree>
    <p:extLst>
      <p:ext uri="{BB962C8B-B14F-4D97-AF65-F5344CB8AC3E}">
        <p14:creationId xmlns:p14="http://schemas.microsoft.com/office/powerpoint/2010/main" val="26474736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4.emf"/></Relationships>
</file>

<file path=ppt/slides/_rels/slide1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5.emf"/></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50D7C3E-20C7-4098-8A89-F3E5E03C285D}"/>
              </a:ext>
            </a:extLst>
          </p:cNvPr>
          <p:cNvPicPr>
            <a:picLocks noChangeAspect="1"/>
          </p:cNvPicPr>
          <p:nvPr/>
        </p:nvPicPr>
        <p:blipFill>
          <a:blip r:embed="rId2"/>
          <a:stretch>
            <a:fillRect/>
          </a:stretch>
        </p:blipFill>
        <p:spPr>
          <a:xfrm>
            <a:off x="2155918" y="2853428"/>
            <a:ext cx="7880159" cy="3075765"/>
          </a:xfrm>
          <a:prstGeom prst="rect">
            <a:avLst/>
          </a:prstGeom>
        </p:spPr>
      </p:pic>
      <p:sp>
        <p:nvSpPr>
          <p:cNvPr id="5" name="TextBox 4">
            <a:extLst>
              <a:ext uri="{FF2B5EF4-FFF2-40B4-BE49-F238E27FC236}">
                <a16:creationId xmlns:a16="http://schemas.microsoft.com/office/drawing/2014/main" id="{E35DE447-63DA-4450-AFB6-F33B747B0084}"/>
              </a:ext>
            </a:extLst>
          </p:cNvPr>
          <p:cNvSpPr txBox="1"/>
          <p:nvPr/>
        </p:nvSpPr>
        <p:spPr>
          <a:xfrm>
            <a:off x="3849452" y="467142"/>
            <a:ext cx="4493089" cy="1661993"/>
          </a:xfrm>
          <a:prstGeom prst="rect">
            <a:avLst/>
          </a:prstGeom>
          <a:noFill/>
        </p:spPr>
        <p:txBody>
          <a:bodyPr wrap="none" rtlCol="0">
            <a:spAutoFit/>
          </a:bodyPr>
          <a:lstStyle/>
          <a:p>
            <a:pPr algn="ctr"/>
            <a:r>
              <a:rPr lang="en-US" sz="2800" dirty="0"/>
              <a:t>Risk Management Update </a:t>
            </a:r>
          </a:p>
          <a:p>
            <a:pPr algn="ctr"/>
            <a:r>
              <a:rPr lang="en-US" sz="2800" dirty="0"/>
              <a:t>to GM CSD Board of Directors</a:t>
            </a:r>
          </a:p>
          <a:p>
            <a:pPr algn="ctr"/>
            <a:r>
              <a:rPr lang="en-US" sz="2800" dirty="0"/>
              <a:t>Kim Seney - 12/11/2020</a:t>
            </a:r>
          </a:p>
          <a:p>
            <a:endParaRPr lang="en-US" dirty="0"/>
          </a:p>
        </p:txBody>
      </p:sp>
      <p:sp>
        <p:nvSpPr>
          <p:cNvPr id="6" name="Arrow: Down 5">
            <a:extLst>
              <a:ext uri="{FF2B5EF4-FFF2-40B4-BE49-F238E27FC236}">
                <a16:creationId xmlns:a16="http://schemas.microsoft.com/office/drawing/2014/main" id="{D8B9D45F-F2AA-452B-AEAE-2FB365D2462D}"/>
              </a:ext>
            </a:extLst>
          </p:cNvPr>
          <p:cNvSpPr/>
          <p:nvPr/>
        </p:nvSpPr>
        <p:spPr>
          <a:xfrm rot="1798648">
            <a:off x="7142707" y="2324281"/>
            <a:ext cx="203087" cy="1404548"/>
          </a:xfrm>
          <a:prstGeom prst="downArrow">
            <a:avLst/>
          </a:prstGeom>
          <a:solidFill>
            <a:schemeClr val="accent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7AD861A6-DDF4-40AF-BD61-721CD011AC77}"/>
              </a:ext>
            </a:extLst>
          </p:cNvPr>
          <p:cNvSpPr txBox="1"/>
          <p:nvPr/>
        </p:nvSpPr>
        <p:spPr>
          <a:xfrm>
            <a:off x="6954199" y="1954371"/>
            <a:ext cx="1905393" cy="461665"/>
          </a:xfrm>
          <a:prstGeom prst="rect">
            <a:avLst/>
          </a:prstGeom>
          <a:noFill/>
        </p:spPr>
        <p:txBody>
          <a:bodyPr wrap="none" rtlCol="0">
            <a:spAutoFit/>
          </a:bodyPr>
          <a:lstStyle/>
          <a:p>
            <a:r>
              <a:rPr lang="en-US" sz="2400" dirty="0"/>
              <a:t>We are HERE!</a:t>
            </a:r>
          </a:p>
        </p:txBody>
      </p:sp>
      <p:pic>
        <p:nvPicPr>
          <p:cNvPr id="7" name="Picture 6">
            <a:extLst>
              <a:ext uri="{FF2B5EF4-FFF2-40B4-BE49-F238E27FC236}">
                <a16:creationId xmlns:a16="http://schemas.microsoft.com/office/drawing/2014/main" id="{0C57116C-347C-4410-8781-0780F76D03D9}"/>
              </a:ext>
            </a:extLst>
          </p:cNvPr>
          <p:cNvPicPr>
            <a:picLocks noChangeAspect="1"/>
          </p:cNvPicPr>
          <p:nvPr/>
        </p:nvPicPr>
        <p:blipFill>
          <a:blip r:embed="rId3"/>
          <a:stretch>
            <a:fillRect/>
          </a:stretch>
        </p:blipFill>
        <p:spPr>
          <a:xfrm>
            <a:off x="1325462" y="1860410"/>
            <a:ext cx="9541067" cy="6097"/>
          </a:xfrm>
          <a:prstGeom prst="rect">
            <a:avLst/>
          </a:prstGeom>
        </p:spPr>
      </p:pic>
    </p:spTree>
    <p:extLst>
      <p:ext uri="{BB962C8B-B14F-4D97-AF65-F5344CB8AC3E}">
        <p14:creationId xmlns:p14="http://schemas.microsoft.com/office/powerpoint/2010/main" val="24744800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87A87D-2551-4CF1-9FDB-D375740CD823}"/>
              </a:ext>
            </a:extLst>
          </p:cNvPr>
          <p:cNvSpPr>
            <a:spLocks noGrp="1"/>
          </p:cNvSpPr>
          <p:nvPr>
            <p:ph type="title"/>
          </p:nvPr>
        </p:nvSpPr>
        <p:spPr/>
        <p:txBody>
          <a:bodyPr/>
          <a:lstStyle/>
          <a:p>
            <a:r>
              <a:rPr lang="en-US" dirty="0"/>
              <a:t>Risk Project Timeline – Page 1</a:t>
            </a:r>
          </a:p>
        </p:txBody>
      </p:sp>
      <p:graphicFrame>
        <p:nvGraphicFramePr>
          <p:cNvPr id="11" name="Object 10">
            <a:extLst>
              <a:ext uri="{FF2B5EF4-FFF2-40B4-BE49-F238E27FC236}">
                <a16:creationId xmlns:a16="http://schemas.microsoft.com/office/drawing/2014/main" id="{94EF6A2D-8F68-43E6-81A8-A248361A7CB2}"/>
              </a:ext>
            </a:extLst>
          </p:cNvPr>
          <p:cNvGraphicFramePr>
            <a:graphicFrameLocks noChangeAspect="1"/>
          </p:cNvGraphicFramePr>
          <p:nvPr>
            <p:extLst>
              <p:ext uri="{D42A27DB-BD31-4B8C-83A1-F6EECF244321}">
                <p14:modId xmlns:p14="http://schemas.microsoft.com/office/powerpoint/2010/main" val="1704096606"/>
              </p:ext>
            </p:extLst>
          </p:nvPr>
        </p:nvGraphicFramePr>
        <p:xfrm>
          <a:off x="1772478" y="1362869"/>
          <a:ext cx="8382000" cy="5276850"/>
        </p:xfrm>
        <a:graphic>
          <a:graphicData uri="http://schemas.openxmlformats.org/presentationml/2006/ole">
            <mc:AlternateContent xmlns:mc="http://schemas.openxmlformats.org/markup-compatibility/2006">
              <mc:Choice xmlns:v="urn:schemas-microsoft-com:vml" Requires="v">
                <p:oleObj spid="_x0000_s5123" name="Worksheet" r:id="rId3" imgW="8381844" imgH="5276748" progId="Excel.Sheet.12">
                  <p:embed/>
                </p:oleObj>
              </mc:Choice>
              <mc:Fallback>
                <p:oleObj name="Worksheet" r:id="rId3" imgW="8381844" imgH="5276748" progId="Excel.Sheet.12">
                  <p:embed/>
                  <p:pic>
                    <p:nvPicPr>
                      <p:cNvPr id="0" name=""/>
                      <p:cNvPicPr/>
                      <p:nvPr/>
                    </p:nvPicPr>
                    <p:blipFill>
                      <a:blip r:embed="rId4"/>
                      <a:stretch>
                        <a:fillRect/>
                      </a:stretch>
                    </p:blipFill>
                    <p:spPr>
                      <a:xfrm>
                        <a:off x="1772478" y="1362869"/>
                        <a:ext cx="8382000" cy="5276850"/>
                      </a:xfrm>
                      <a:prstGeom prst="rect">
                        <a:avLst/>
                      </a:prstGeom>
                    </p:spPr>
                  </p:pic>
                </p:oleObj>
              </mc:Fallback>
            </mc:AlternateContent>
          </a:graphicData>
        </a:graphic>
      </p:graphicFrame>
      <p:sp>
        <p:nvSpPr>
          <p:cNvPr id="12" name="TextBox 11">
            <a:extLst>
              <a:ext uri="{FF2B5EF4-FFF2-40B4-BE49-F238E27FC236}">
                <a16:creationId xmlns:a16="http://schemas.microsoft.com/office/drawing/2014/main" id="{B0ABAA33-A3E5-4AC8-8F58-4B6BF351A126}"/>
              </a:ext>
            </a:extLst>
          </p:cNvPr>
          <p:cNvSpPr txBox="1"/>
          <p:nvPr/>
        </p:nvSpPr>
        <p:spPr>
          <a:xfrm>
            <a:off x="8911830" y="309999"/>
            <a:ext cx="2088713" cy="369332"/>
          </a:xfrm>
          <a:prstGeom prst="rect">
            <a:avLst/>
          </a:prstGeom>
          <a:noFill/>
        </p:spPr>
        <p:txBody>
          <a:bodyPr wrap="none" rtlCol="0">
            <a:spAutoFit/>
          </a:bodyPr>
          <a:lstStyle/>
          <a:p>
            <a:r>
              <a:rPr lang="en-US" dirty="0"/>
              <a:t>Appendix 1 – page 1</a:t>
            </a:r>
          </a:p>
        </p:txBody>
      </p:sp>
    </p:spTree>
    <p:extLst>
      <p:ext uri="{BB962C8B-B14F-4D97-AF65-F5344CB8AC3E}">
        <p14:creationId xmlns:p14="http://schemas.microsoft.com/office/powerpoint/2010/main" val="16296073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82291CDA-E6FC-4867-A5A5-E31647D1AB8C}"/>
              </a:ext>
            </a:extLst>
          </p:cNvPr>
          <p:cNvSpPr>
            <a:spLocks noGrp="1"/>
          </p:cNvSpPr>
          <p:nvPr>
            <p:ph type="title"/>
          </p:nvPr>
        </p:nvSpPr>
        <p:spPr>
          <a:xfrm>
            <a:off x="838200" y="365125"/>
            <a:ext cx="10515600" cy="1325563"/>
          </a:xfrm>
        </p:spPr>
        <p:txBody>
          <a:bodyPr/>
          <a:lstStyle/>
          <a:p>
            <a:r>
              <a:rPr lang="en-US" dirty="0"/>
              <a:t>Risk Project Timeline – Page 2</a:t>
            </a:r>
          </a:p>
        </p:txBody>
      </p:sp>
      <p:graphicFrame>
        <p:nvGraphicFramePr>
          <p:cNvPr id="9" name="Object 8">
            <a:extLst>
              <a:ext uri="{FF2B5EF4-FFF2-40B4-BE49-F238E27FC236}">
                <a16:creationId xmlns:a16="http://schemas.microsoft.com/office/drawing/2014/main" id="{38B29594-24EC-46E9-9DB7-19C9AF30BC64}"/>
              </a:ext>
            </a:extLst>
          </p:cNvPr>
          <p:cNvGraphicFramePr>
            <a:graphicFrameLocks noChangeAspect="1"/>
          </p:cNvGraphicFramePr>
          <p:nvPr>
            <p:extLst>
              <p:ext uri="{D42A27DB-BD31-4B8C-83A1-F6EECF244321}">
                <p14:modId xmlns:p14="http://schemas.microsoft.com/office/powerpoint/2010/main" val="2404286676"/>
              </p:ext>
            </p:extLst>
          </p:nvPr>
        </p:nvGraphicFramePr>
        <p:xfrm>
          <a:off x="955570" y="1457738"/>
          <a:ext cx="10007291" cy="3343345"/>
        </p:xfrm>
        <a:graphic>
          <a:graphicData uri="http://schemas.openxmlformats.org/presentationml/2006/ole">
            <mc:AlternateContent xmlns:mc="http://schemas.openxmlformats.org/markup-compatibility/2006">
              <mc:Choice xmlns:v="urn:schemas-microsoft-com:vml" Requires="v">
                <p:oleObj spid="_x0000_s7171" name="Worksheet" r:id="rId3" imgW="8381844" imgH="2800515" progId="Excel.Sheet.12">
                  <p:embed/>
                </p:oleObj>
              </mc:Choice>
              <mc:Fallback>
                <p:oleObj name="Worksheet" r:id="rId3" imgW="8381844" imgH="2800515" progId="Excel.Sheet.12">
                  <p:embed/>
                  <p:pic>
                    <p:nvPicPr>
                      <p:cNvPr id="0" name=""/>
                      <p:cNvPicPr/>
                      <p:nvPr/>
                    </p:nvPicPr>
                    <p:blipFill>
                      <a:blip r:embed="rId4"/>
                      <a:stretch>
                        <a:fillRect/>
                      </a:stretch>
                    </p:blipFill>
                    <p:spPr>
                      <a:xfrm>
                        <a:off x="955570" y="1457738"/>
                        <a:ext cx="10007291" cy="3343345"/>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094EEE03-6578-4353-B62B-C0BBF5B14BB8}"/>
              </a:ext>
            </a:extLst>
          </p:cNvPr>
          <p:cNvSpPr txBox="1"/>
          <p:nvPr/>
        </p:nvSpPr>
        <p:spPr>
          <a:xfrm>
            <a:off x="8874148" y="342078"/>
            <a:ext cx="2088713" cy="369332"/>
          </a:xfrm>
          <a:prstGeom prst="rect">
            <a:avLst/>
          </a:prstGeom>
          <a:noFill/>
        </p:spPr>
        <p:txBody>
          <a:bodyPr wrap="none" rtlCol="0">
            <a:spAutoFit/>
          </a:bodyPr>
          <a:lstStyle/>
          <a:p>
            <a:r>
              <a:rPr lang="en-US" dirty="0"/>
              <a:t>Appendix 1 – page 2</a:t>
            </a:r>
          </a:p>
        </p:txBody>
      </p:sp>
    </p:spTree>
    <p:extLst>
      <p:ext uri="{BB962C8B-B14F-4D97-AF65-F5344CB8AC3E}">
        <p14:creationId xmlns:p14="http://schemas.microsoft.com/office/powerpoint/2010/main" val="37034814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a:extLst>
              <a:ext uri="{FF2B5EF4-FFF2-40B4-BE49-F238E27FC236}">
                <a16:creationId xmlns:a16="http://schemas.microsoft.com/office/drawing/2014/main" id="{E8A8EB08-58F4-465B-A203-AB23710D018F}"/>
              </a:ext>
            </a:extLst>
          </p:cNvPr>
          <p:cNvPicPr>
            <a:picLocks noGrp="1" noChangeAspect="1"/>
          </p:cNvPicPr>
          <p:nvPr>
            <p:ph idx="1"/>
          </p:nvPr>
        </p:nvPicPr>
        <p:blipFill>
          <a:blip r:embed="rId2"/>
          <a:stretch>
            <a:fillRect/>
          </a:stretch>
        </p:blipFill>
        <p:spPr>
          <a:xfrm>
            <a:off x="2628777" y="1825625"/>
            <a:ext cx="6934445" cy="4351338"/>
          </a:xfrm>
          <a:prstGeom prst="rect">
            <a:avLst/>
          </a:prstGeom>
        </p:spPr>
      </p:pic>
      <p:sp>
        <p:nvSpPr>
          <p:cNvPr id="7" name="Title 1">
            <a:extLst>
              <a:ext uri="{FF2B5EF4-FFF2-40B4-BE49-F238E27FC236}">
                <a16:creationId xmlns:a16="http://schemas.microsoft.com/office/drawing/2014/main" id="{1596412F-CE0E-41CC-BE3B-6FEC1B74E53D}"/>
              </a:ext>
            </a:extLst>
          </p:cNvPr>
          <p:cNvSpPr>
            <a:spLocks noGrp="1"/>
          </p:cNvSpPr>
          <p:nvPr>
            <p:ph type="title"/>
          </p:nvPr>
        </p:nvSpPr>
        <p:spPr>
          <a:xfrm>
            <a:off x="838200" y="365125"/>
            <a:ext cx="10515600" cy="1325563"/>
          </a:xfrm>
        </p:spPr>
        <p:txBody>
          <a:bodyPr/>
          <a:lstStyle/>
          <a:p>
            <a:pPr algn="ctr"/>
            <a:r>
              <a:rPr lang="en-US" dirty="0"/>
              <a:t>Approved </a:t>
            </a:r>
            <a:br>
              <a:rPr lang="en-US" dirty="0"/>
            </a:br>
            <a:r>
              <a:rPr lang="en-US" dirty="0"/>
              <a:t>Risk Ranking Criteria and Prioritization Matrix</a:t>
            </a:r>
          </a:p>
        </p:txBody>
      </p:sp>
      <p:sp>
        <p:nvSpPr>
          <p:cNvPr id="9" name="TextBox 8">
            <a:extLst>
              <a:ext uri="{FF2B5EF4-FFF2-40B4-BE49-F238E27FC236}">
                <a16:creationId xmlns:a16="http://schemas.microsoft.com/office/drawing/2014/main" id="{179C85C5-4B4D-4364-9059-40E05A29DB98}"/>
              </a:ext>
            </a:extLst>
          </p:cNvPr>
          <p:cNvSpPr txBox="1"/>
          <p:nvPr/>
        </p:nvSpPr>
        <p:spPr>
          <a:xfrm>
            <a:off x="9932248" y="230188"/>
            <a:ext cx="1242648" cy="369332"/>
          </a:xfrm>
          <a:prstGeom prst="rect">
            <a:avLst/>
          </a:prstGeom>
          <a:noFill/>
        </p:spPr>
        <p:txBody>
          <a:bodyPr wrap="none" rtlCol="0">
            <a:spAutoFit/>
          </a:bodyPr>
          <a:lstStyle/>
          <a:p>
            <a:r>
              <a:rPr lang="en-US" dirty="0"/>
              <a:t>Appendix 2</a:t>
            </a:r>
          </a:p>
        </p:txBody>
      </p:sp>
    </p:spTree>
    <p:extLst>
      <p:ext uri="{BB962C8B-B14F-4D97-AF65-F5344CB8AC3E}">
        <p14:creationId xmlns:p14="http://schemas.microsoft.com/office/powerpoint/2010/main" val="33400856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3A8E1F-D613-439B-A5EC-B06E69F3C332}"/>
              </a:ext>
            </a:extLst>
          </p:cNvPr>
          <p:cNvSpPr>
            <a:spLocks noGrp="1"/>
          </p:cNvSpPr>
          <p:nvPr>
            <p:ph type="title"/>
          </p:nvPr>
        </p:nvSpPr>
        <p:spPr/>
        <p:txBody>
          <a:bodyPr/>
          <a:lstStyle/>
          <a:p>
            <a:pPr algn="ctr"/>
            <a:r>
              <a:rPr lang="en-US" dirty="0"/>
              <a:t>Risk Themes from Board</a:t>
            </a:r>
            <a:br>
              <a:rPr lang="en-US" dirty="0"/>
            </a:br>
            <a:endParaRPr lang="en-US" sz="1800" i="1" dirty="0"/>
          </a:p>
        </p:txBody>
      </p:sp>
      <p:pic>
        <p:nvPicPr>
          <p:cNvPr id="5" name="Content Placeholder 4">
            <a:extLst>
              <a:ext uri="{FF2B5EF4-FFF2-40B4-BE49-F238E27FC236}">
                <a16:creationId xmlns:a16="http://schemas.microsoft.com/office/drawing/2014/main" id="{D9BD6477-011E-4442-AC07-29BC9BB9272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77009" y="1027906"/>
            <a:ext cx="8669110" cy="5367399"/>
          </a:xfrm>
        </p:spPr>
      </p:pic>
      <p:cxnSp>
        <p:nvCxnSpPr>
          <p:cNvPr id="7" name="Straight Connector 6">
            <a:extLst>
              <a:ext uri="{FF2B5EF4-FFF2-40B4-BE49-F238E27FC236}">
                <a16:creationId xmlns:a16="http://schemas.microsoft.com/office/drawing/2014/main" id="{3B78D4E9-0322-4E2D-B9E7-F90DB501D813}"/>
              </a:ext>
            </a:extLst>
          </p:cNvPr>
          <p:cNvCxnSpPr/>
          <p:nvPr/>
        </p:nvCxnSpPr>
        <p:spPr>
          <a:xfrm>
            <a:off x="1331843" y="1213511"/>
            <a:ext cx="9528313"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80FB52FE-D720-46C5-9A7D-3F173E481EE2}"/>
              </a:ext>
            </a:extLst>
          </p:cNvPr>
          <p:cNvSpPr txBox="1"/>
          <p:nvPr/>
        </p:nvSpPr>
        <p:spPr>
          <a:xfrm>
            <a:off x="9932248" y="230188"/>
            <a:ext cx="1242648" cy="369332"/>
          </a:xfrm>
          <a:prstGeom prst="rect">
            <a:avLst/>
          </a:prstGeom>
          <a:noFill/>
        </p:spPr>
        <p:txBody>
          <a:bodyPr wrap="none" rtlCol="0">
            <a:spAutoFit/>
          </a:bodyPr>
          <a:lstStyle/>
          <a:p>
            <a:r>
              <a:rPr lang="en-US" dirty="0"/>
              <a:t>Appendix 3</a:t>
            </a:r>
          </a:p>
        </p:txBody>
      </p:sp>
    </p:spTree>
    <p:extLst>
      <p:ext uri="{BB962C8B-B14F-4D97-AF65-F5344CB8AC3E}">
        <p14:creationId xmlns:p14="http://schemas.microsoft.com/office/powerpoint/2010/main" val="130449209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1371F3-2563-4E87-9964-DE0F7DB99C47}"/>
              </a:ext>
            </a:extLst>
          </p:cNvPr>
          <p:cNvSpPr>
            <a:spLocks noGrp="1"/>
          </p:cNvSpPr>
          <p:nvPr>
            <p:ph type="title"/>
          </p:nvPr>
        </p:nvSpPr>
        <p:spPr>
          <a:xfrm>
            <a:off x="3276600" y="404882"/>
            <a:ext cx="5655365" cy="1325563"/>
          </a:xfrm>
        </p:spPr>
        <p:txBody>
          <a:bodyPr/>
          <a:lstStyle/>
          <a:p>
            <a:r>
              <a:rPr lang="en-US" dirty="0"/>
              <a:t>Risk Themes from Staff</a:t>
            </a:r>
          </a:p>
        </p:txBody>
      </p:sp>
      <p:pic>
        <p:nvPicPr>
          <p:cNvPr id="4" name="Picture 3">
            <a:extLst>
              <a:ext uri="{FF2B5EF4-FFF2-40B4-BE49-F238E27FC236}">
                <a16:creationId xmlns:a16="http://schemas.microsoft.com/office/drawing/2014/main" id="{C2288992-EBE7-4015-80C5-8DA388641285}"/>
              </a:ext>
            </a:extLst>
          </p:cNvPr>
          <p:cNvPicPr>
            <a:picLocks noChangeAspect="1"/>
          </p:cNvPicPr>
          <p:nvPr/>
        </p:nvPicPr>
        <p:blipFill>
          <a:blip r:embed="rId2"/>
          <a:stretch>
            <a:fillRect/>
          </a:stretch>
        </p:blipFill>
        <p:spPr>
          <a:xfrm>
            <a:off x="1333748" y="1305002"/>
            <a:ext cx="9541067" cy="6097"/>
          </a:xfrm>
          <a:prstGeom prst="rect">
            <a:avLst/>
          </a:prstGeom>
        </p:spPr>
      </p:pic>
      <p:pic>
        <p:nvPicPr>
          <p:cNvPr id="6" name="Picture 5">
            <a:extLst>
              <a:ext uri="{FF2B5EF4-FFF2-40B4-BE49-F238E27FC236}">
                <a16:creationId xmlns:a16="http://schemas.microsoft.com/office/drawing/2014/main" id="{51011F0F-F80F-4E77-8E69-9816459FDF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98963" y="1509049"/>
            <a:ext cx="8236528" cy="5099569"/>
          </a:xfrm>
          <a:prstGeom prst="rect">
            <a:avLst/>
          </a:prstGeom>
        </p:spPr>
      </p:pic>
      <p:sp>
        <p:nvSpPr>
          <p:cNvPr id="5" name="TextBox 4">
            <a:extLst>
              <a:ext uri="{FF2B5EF4-FFF2-40B4-BE49-F238E27FC236}">
                <a16:creationId xmlns:a16="http://schemas.microsoft.com/office/drawing/2014/main" id="{D1CCE420-9073-43CD-A7F9-254ED20129B5}"/>
              </a:ext>
            </a:extLst>
          </p:cNvPr>
          <p:cNvSpPr txBox="1"/>
          <p:nvPr/>
        </p:nvSpPr>
        <p:spPr>
          <a:xfrm>
            <a:off x="9932248" y="230188"/>
            <a:ext cx="1242648" cy="369332"/>
          </a:xfrm>
          <a:prstGeom prst="rect">
            <a:avLst/>
          </a:prstGeom>
          <a:noFill/>
        </p:spPr>
        <p:txBody>
          <a:bodyPr wrap="none" rtlCol="0">
            <a:spAutoFit/>
          </a:bodyPr>
          <a:lstStyle/>
          <a:p>
            <a:r>
              <a:rPr lang="en-US" dirty="0"/>
              <a:t>Appendix 4</a:t>
            </a:r>
          </a:p>
        </p:txBody>
      </p:sp>
    </p:spTree>
    <p:extLst>
      <p:ext uri="{BB962C8B-B14F-4D97-AF65-F5344CB8AC3E}">
        <p14:creationId xmlns:p14="http://schemas.microsoft.com/office/powerpoint/2010/main" val="10321962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1371F3-2563-4E87-9964-DE0F7DB99C47}"/>
              </a:ext>
            </a:extLst>
          </p:cNvPr>
          <p:cNvSpPr>
            <a:spLocks noGrp="1"/>
          </p:cNvSpPr>
          <p:nvPr>
            <p:ph type="title"/>
          </p:nvPr>
        </p:nvSpPr>
        <p:spPr>
          <a:xfrm>
            <a:off x="1669774" y="262796"/>
            <a:ext cx="9763841" cy="1325563"/>
          </a:xfrm>
        </p:spPr>
        <p:txBody>
          <a:bodyPr/>
          <a:lstStyle/>
          <a:p>
            <a:r>
              <a:rPr lang="en-US" dirty="0"/>
              <a:t>Risk Themes from Past Board Members</a:t>
            </a:r>
          </a:p>
        </p:txBody>
      </p:sp>
      <p:pic>
        <p:nvPicPr>
          <p:cNvPr id="4" name="Picture 3">
            <a:extLst>
              <a:ext uri="{FF2B5EF4-FFF2-40B4-BE49-F238E27FC236}">
                <a16:creationId xmlns:a16="http://schemas.microsoft.com/office/drawing/2014/main" id="{C2288992-EBE7-4015-80C5-8DA388641285}"/>
              </a:ext>
            </a:extLst>
          </p:cNvPr>
          <p:cNvPicPr>
            <a:picLocks noChangeAspect="1"/>
          </p:cNvPicPr>
          <p:nvPr/>
        </p:nvPicPr>
        <p:blipFill>
          <a:blip r:embed="rId2"/>
          <a:stretch>
            <a:fillRect/>
          </a:stretch>
        </p:blipFill>
        <p:spPr>
          <a:xfrm>
            <a:off x="1333748" y="1305002"/>
            <a:ext cx="9541067" cy="6097"/>
          </a:xfrm>
          <a:prstGeom prst="rect">
            <a:avLst/>
          </a:prstGeom>
        </p:spPr>
      </p:pic>
      <p:pic>
        <p:nvPicPr>
          <p:cNvPr id="5" name="Picture 4">
            <a:extLst>
              <a:ext uri="{FF2B5EF4-FFF2-40B4-BE49-F238E27FC236}">
                <a16:creationId xmlns:a16="http://schemas.microsoft.com/office/drawing/2014/main" id="{47EEA484-51B1-4CD6-9953-96EADC5A39C7}"/>
              </a:ext>
            </a:extLst>
          </p:cNvPr>
          <p:cNvPicPr>
            <a:picLocks noChangeAspect="1"/>
          </p:cNvPicPr>
          <p:nvPr/>
        </p:nvPicPr>
        <p:blipFill>
          <a:blip r:embed="rId3"/>
          <a:stretch>
            <a:fillRect/>
          </a:stretch>
        </p:blipFill>
        <p:spPr>
          <a:xfrm>
            <a:off x="1819646" y="1380099"/>
            <a:ext cx="8702580" cy="5389730"/>
          </a:xfrm>
          <a:prstGeom prst="rect">
            <a:avLst/>
          </a:prstGeom>
        </p:spPr>
      </p:pic>
      <p:sp>
        <p:nvSpPr>
          <p:cNvPr id="6" name="TextBox 5">
            <a:extLst>
              <a:ext uri="{FF2B5EF4-FFF2-40B4-BE49-F238E27FC236}">
                <a16:creationId xmlns:a16="http://schemas.microsoft.com/office/drawing/2014/main" id="{71A5FEEF-7899-4E47-9D3C-AE6033A3CCD8}"/>
              </a:ext>
            </a:extLst>
          </p:cNvPr>
          <p:cNvSpPr txBox="1"/>
          <p:nvPr/>
        </p:nvSpPr>
        <p:spPr>
          <a:xfrm>
            <a:off x="9932248" y="230188"/>
            <a:ext cx="1242648" cy="369332"/>
          </a:xfrm>
          <a:prstGeom prst="rect">
            <a:avLst/>
          </a:prstGeom>
          <a:noFill/>
        </p:spPr>
        <p:txBody>
          <a:bodyPr wrap="none" rtlCol="0">
            <a:spAutoFit/>
          </a:bodyPr>
          <a:lstStyle/>
          <a:p>
            <a:r>
              <a:rPr lang="en-US" dirty="0"/>
              <a:t>Appendix 5</a:t>
            </a:r>
          </a:p>
        </p:txBody>
      </p:sp>
    </p:spTree>
    <p:extLst>
      <p:ext uri="{BB962C8B-B14F-4D97-AF65-F5344CB8AC3E}">
        <p14:creationId xmlns:p14="http://schemas.microsoft.com/office/powerpoint/2010/main" val="27139137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5C436A-70AC-44B1-9BBA-6B2C8E8C0F27}"/>
              </a:ext>
            </a:extLst>
          </p:cNvPr>
          <p:cNvSpPr>
            <a:spLocks noGrp="1"/>
          </p:cNvSpPr>
          <p:nvPr>
            <p:ph type="title"/>
          </p:nvPr>
        </p:nvSpPr>
        <p:spPr/>
        <p:txBody>
          <a:bodyPr/>
          <a:lstStyle/>
          <a:p>
            <a:r>
              <a:rPr lang="en-US" dirty="0"/>
              <a:t>Prioritization Process Update &amp; Methodology</a:t>
            </a:r>
          </a:p>
        </p:txBody>
      </p:sp>
      <p:sp>
        <p:nvSpPr>
          <p:cNvPr id="3" name="Content Placeholder 2">
            <a:extLst>
              <a:ext uri="{FF2B5EF4-FFF2-40B4-BE49-F238E27FC236}">
                <a16:creationId xmlns:a16="http://schemas.microsoft.com/office/drawing/2014/main" id="{B11591A6-EC8C-48DA-A9AB-44D24298B621}"/>
              </a:ext>
            </a:extLst>
          </p:cNvPr>
          <p:cNvSpPr>
            <a:spLocks noGrp="1"/>
          </p:cNvSpPr>
          <p:nvPr>
            <p:ph idx="1"/>
          </p:nvPr>
        </p:nvSpPr>
        <p:spPr/>
        <p:txBody>
          <a:bodyPr>
            <a:normAutofit fontScale="92500" lnSpcReduction="10000"/>
          </a:bodyPr>
          <a:lstStyle/>
          <a:p>
            <a:r>
              <a:rPr lang="en-US" dirty="0"/>
              <a:t>All identified Risk statements were provided to all Board members via email for assessment and rating of “Likelihood” to occur and “Potential Impact” if it should occur</a:t>
            </a:r>
          </a:p>
          <a:p>
            <a:r>
              <a:rPr lang="en-US" dirty="0"/>
              <a:t>4 of 5 Board Members and GM provided ratings on these dimensions</a:t>
            </a:r>
          </a:p>
          <a:p>
            <a:r>
              <a:rPr lang="en-US" dirty="0"/>
              <a:t>Board member ratings were averaged to determine a whole number score for “Likelihood” and “Impact” for each statement</a:t>
            </a:r>
          </a:p>
          <a:p>
            <a:pPr lvl="2"/>
            <a:r>
              <a:rPr lang="en-US" dirty="0"/>
              <a:t>Scores with .25 were rounded down (e.g. 2.25 was rated as 2)</a:t>
            </a:r>
          </a:p>
          <a:p>
            <a:pPr lvl="2"/>
            <a:r>
              <a:rPr lang="en-US" dirty="0"/>
              <a:t>Scores with .75 were rounded up (e.g. 3.75 was rated as 4)</a:t>
            </a:r>
          </a:p>
          <a:p>
            <a:pPr lvl="2"/>
            <a:r>
              <a:rPr lang="en-US" dirty="0"/>
              <a:t>Scores with .50 were tipped up or down based on adding GM score to average</a:t>
            </a:r>
          </a:p>
          <a:p>
            <a:r>
              <a:rPr lang="en-US" dirty="0"/>
              <a:t>Each item was then assigned to Ratings “Critical”, “High”, “Moderate” and “Low” based on previously approved Risk Ranking Criteria and Prioritization Matrix</a:t>
            </a:r>
          </a:p>
        </p:txBody>
      </p:sp>
    </p:spTree>
    <p:extLst>
      <p:ext uri="{BB962C8B-B14F-4D97-AF65-F5344CB8AC3E}">
        <p14:creationId xmlns:p14="http://schemas.microsoft.com/office/powerpoint/2010/main" val="11058948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C8149D-4827-438E-95C7-575DC052FBB5}"/>
              </a:ext>
            </a:extLst>
          </p:cNvPr>
          <p:cNvSpPr>
            <a:spLocks noGrp="1"/>
          </p:cNvSpPr>
          <p:nvPr>
            <p:ph type="title"/>
          </p:nvPr>
        </p:nvSpPr>
        <p:spPr/>
        <p:txBody>
          <a:bodyPr/>
          <a:lstStyle/>
          <a:p>
            <a:r>
              <a:rPr lang="en-US" dirty="0"/>
              <a:t>Summary of Prioritization Outcomes</a:t>
            </a:r>
          </a:p>
        </p:txBody>
      </p:sp>
      <p:sp>
        <p:nvSpPr>
          <p:cNvPr id="3" name="Content Placeholder 2">
            <a:extLst>
              <a:ext uri="{FF2B5EF4-FFF2-40B4-BE49-F238E27FC236}">
                <a16:creationId xmlns:a16="http://schemas.microsoft.com/office/drawing/2014/main" id="{3FCBE2A2-BE01-4AC9-A98E-BF2EF991E2E6}"/>
              </a:ext>
            </a:extLst>
          </p:cNvPr>
          <p:cNvSpPr>
            <a:spLocks noGrp="1"/>
          </p:cNvSpPr>
          <p:nvPr>
            <p:ph idx="1"/>
          </p:nvPr>
        </p:nvSpPr>
        <p:spPr>
          <a:xfrm>
            <a:off x="838200" y="1825625"/>
            <a:ext cx="11035748" cy="4800462"/>
          </a:xfrm>
        </p:spPr>
        <p:txBody>
          <a:bodyPr>
            <a:normAutofit fontScale="77500" lnSpcReduction="20000"/>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Note: 3 New Risk statements were suggested during rating process – these will be sent to Board Members for rating; they will be added to the composite Risk Assessment</a:t>
            </a:r>
          </a:p>
          <a:p>
            <a:endParaRPr lang="en-US" dirty="0"/>
          </a:p>
        </p:txBody>
      </p:sp>
      <p:graphicFrame>
        <p:nvGraphicFramePr>
          <p:cNvPr id="7" name="Table 6">
            <a:extLst>
              <a:ext uri="{FF2B5EF4-FFF2-40B4-BE49-F238E27FC236}">
                <a16:creationId xmlns:a16="http://schemas.microsoft.com/office/drawing/2014/main" id="{FD27370A-47A3-4DCA-BB0A-4BF741C1BEBE}"/>
              </a:ext>
            </a:extLst>
          </p:cNvPr>
          <p:cNvGraphicFramePr>
            <a:graphicFrameLocks noGrp="1"/>
          </p:cNvGraphicFramePr>
          <p:nvPr>
            <p:extLst>
              <p:ext uri="{D42A27DB-BD31-4B8C-83A1-F6EECF244321}">
                <p14:modId xmlns:p14="http://schemas.microsoft.com/office/powerpoint/2010/main" val="428144919"/>
              </p:ext>
            </p:extLst>
          </p:nvPr>
        </p:nvGraphicFramePr>
        <p:xfrm>
          <a:off x="2464905" y="1550504"/>
          <a:ext cx="5936147" cy="3889066"/>
        </p:xfrm>
        <a:graphic>
          <a:graphicData uri="http://schemas.openxmlformats.org/drawingml/2006/table">
            <a:tbl>
              <a:tblPr/>
              <a:tblGrid>
                <a:gridCol w="782788">
                  <a:extLst>
                    <a:ext uri="{9D8B030D-6E8A-4147-A177-3AD203B41FA5}">
                      <a16:colId xmlns:a16="http://schemas.microsoft.com/office/drawing/2014/main" val="3481204185"/>
                    </a:ext>
                  </a:extLst>
                </a:gridCol>
                <a:gridCol w="1288339">
                  <a:extLst>
                    <a:ext uri="{9D8B030D-6E8A-4147-A177-3AD203B41FA5}">
                      <a16:colId xmlns:a16="http://schemas.microsoft.com/office/drawing/2014/main" val="1413725490"/>
                    </a:ext>
                  </a:extLst>
                </a:gridCol>
                <a:gridCol w="966255">
                  <a:extLst>
                    <a:ext uri="{9D8B030D-6E8A-4147-A177-3AD203B41FA5}">
                      <a16:colId xmlns:a16="http://schemas.microsoft.com/office/drawing/2014/main" val="688779296"/>
                    </a:ext>
                  </a:extLst>
                </a:gridCol>
                <a:gridCol w="966255">
                  <a:extLst>
                    <a:ext uri="{9D8B030D-6E8A-4147-A177-3AD203B41FA5}">
                      <a16:colId xmlns:a16="http://schemas.microsoft.com/office/drawing/2014/main" val="3787795803"/>
                    </a:ext>
                  </a:extLst>
                </a:gridCol>
                <a:gridCol w="966255">
                  <a:extLst>
                    <a:ext uri="{9D8B030D-6E8A-4147-A177-3AD203B41FA5}">
                      <a16:colId xmlns:a16="http://schemas.microsoft.com/office/drawing/2014/main" val="3196205442"/>
                    </a:ext>
                  </a:extLst>
                </a:gridCol>
                <a:gridCol w="966255">
                  <a:extLst>
                    <a:ext uri="{9D8B030D-6E8A-4147-A177-3AD203B41FA5}">
                      <a16:colId xmlns:a16="http://schemas.microsoft.com/office/drawing/2014/main" val="4252094120"/>
                    </a:ext>
                  </a:extLst>
                </a:gridCol>
              </a:tblGrid>
              <a:tr h="257554">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4">
                  <a:txBody>
                    <a:bodyPr/>
                    <a:lstStyle/>
                    <a:p>
                      <a:pPr algn="ctr" fontAlgn="b"/>
                      <a:r>
                        <a:rPr lang="en-US" sz="1100" b="0" i="0" u="none" strike="noStrike">
                          <a:solidFill>
                            <a:srgbClr val="000000"/>
                          </a:solidFill>
                          <a:effectLst/>
                          <a:latin typeface="Calibri" panose="020F0502020204030204" pitchFamily="34" charset="0"/>
                        </a:rPr>
                        <a:t>Level of Impact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0CECE"/>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908836613"/>
                  </a:ext>
                </a:extLst>
              </a:tr>
              <a:tr h="527986">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panose="020F0502020204030204" pitchFamily="34" charset="0"/>
                        </a:rPr>
                        <a:t>1</a:t>
                      </a:r>
                      <a:br>
                        <a:rPr lang="en-US" sz="1100" b="0" i="0" u="none" strike="noStrike">
                          <a:solidFill>
                            <a:srgbClr val="000000"/>
                          </a:solidFill>
                          <a:effectLst/>
                          <a:latin typeface="Calibri" panose="020F0502020204030204" pitchFamily="34" charset="0"/>
                        </a:rPr>
                      </a:br>
                      <a:r>
                        <a:rPr lang="en-US" sz="1100" b="0" i="0" u="none" strike="noStrike">
                          <a:solidFill>
                            <a:srgbClr val="000000"/>
                          </a:solidFill>
                          <a:effectLst/>
                          <a:latin typeface="Calibri" panose="020F0502020204030204" pitchFamily="34" charset="0"/>
                        </a:rPr>
                        <a:t>(Minor)</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panose="020F0502020204030204" pitchFamily="34" charset="0"/>
                        </a:rPr>
                        <a:t>2</a:t>
                      </a:r>
                      <a:br>
                        <a:rPr lang="en-US" sz="1100" b="0" i="0" u="none" strike="noStrike">
                          <a:solidFill>
                            <a:srgbClr val="000000"/>
                          </a:solidFill>
                          <a:effectLst/>
                          <a:latin typeface="Calibri" panose="020F0502020204030204" pitchFamily="34" charset="0"/>
                        </a:rPr>
                      </a:br>
                      <a:r>
                        <a:rPr lang="en-US" sz="1100" b="0" i="0" u="none" strike="noStrike">
                          <a:solidFill>
                            <a:srgbClr val="000000"/>
                          </a:solidFill>
                          <a:effectLst/>
                          <a:latin typeface="Calibri" panose="020F0502020204030204" pitchFamily="34" charset="0"/>
                        </a:rPr>
                        <a:t>(Moderate)</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panose="020F0502020204030204" pitchFamily="34" charset="0"/>
                        </a:rPr>
                        <a:t>3</a:t>
                      </a:r>
                      <a:br>
                        <a:rPr lang="en-US" sz="1100" b="0" i="0" u="none" strike="noStrike">
                          <a:solidFill>
                            <a:srgbClr val="000000"/>
                          </a:solidFill>
                          <a:effectLst/>
                          <a:latin typeface="Calibri" panose="020F0502020204030204" pitchFamily="34" charset="0"/>
                        </a:rPr>
                      </a:br>
                      <a:r>
                        <a:rPr lang="en-US" sz="1100" b="0" i="0" u="none" strike="noStrike">
                          <a:solidFill>
                            <a:srgbClr val="000000"/>
                          </a:solidFill>
                          <a:effectLst/>
                          <a:latin typeface="Calibri" panose="020F0502020204030204" pitchFamily="34" charset="0"/>
                        </a:rPr>
                        <a:t>(Major)</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1100" b="0" i="0" u="none" strike="noStrike">
                          <a:solidFill>
                            <a:srgbClr val="000000"/>
                          </a:solidFill>
                          <a:effectLst/>
                          <a:latin typeface="Calibri" panose="020F0502020204030204" pitchFamily="34" charset="0"/>
                        </a:rPr>
                        <a:t>4</a:t>
                      </a:r>
                      <a:br>
                        <a:rPr lang="en-US" sz="1100" b="0" i="0" u="none" strike="noStrike">
                          <a:solidFill>
                            <a:srgbClr val="000000"/>
                          </a:solidFill>
                          <a:effectLst/>
                          <a:latin typeface="Calibri" panose="020F0502020204030204" pitchFamily="34" charset="0"/>
                        </a:rPr>
                      </a:br>
                      <a:r>
                        <a:rPr lang="en-US" sz="1100" b="0" i="0" u="none" strike="noStrike">
                          <a:solidFill>
                            <a:srgbClr val="000000"/>
                          </a:solidFill>
                          <a:effectLst/>
                          <a:latin typeface="Calibri" panose="020F0502020204030204" pitchFamily="34" charset="0"/>
                        </a:rPr>
                        <a:t>(Critical)</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5201878"/>
                  </a:ext>
                </a:extLst>
              </a:tr>
              <a:tr h="257554">
                <a:tc gridSpan="2">
                  <a:txBody>
                    <a:bodyPr/>
                    <a:lstStyle/>
                    <a:p>
                      <a:pPr algn="ctr" fontAlgn="b"/>
                      <a:r>
                        <a:rPr lang="en-US" sz="1100" b="0" i="0" u="none" strike="noStrike">
                          <a:solidFill>
                            <a:srgbClr val="000000"/>
                          </a:solidFill>
                          <a:effectLst/>
                          <a:latin typeface="Calibri" panose="020F0502020204030204" pitchFamily="34" charset="0"/>
                        </a:rPr>
                        <a:t>Likelihood</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0CECE"/>
                    </a:solidFill>
                  </a:tcPr>
                </a:tc>
                <a:tc hMerge="1">
                  <a:txBody>
                    <a:bodyPr/>
                    <a:lstStyle/>
                    <a:p>
                      <a:endParaRPr lang="en-US"/>
                    </a:p>
                  </a:txBody>
                  <a:tcPr/>
                </a:tc>
                <a:tc gridSpan="4">
                  <a:txBody>
                    <a:bodyPr/>
                    <a:lstStyle/>
                    <a:p>
                      <a:pPr algn="ctr" fontAlgn="b"/>
                      <a:r>
                        <a:rPr lang="en-US" sz="1100" b="0" i="0" u="none" strike="noStrike">
                          <a:solidFill>
                            <a:srgbClr val="FFFFFF"/>
                          </a:solidFill>
                          <a:effectLst/>
                          <a:latin typeface="Calibri" panose="020F0502020204030204" pitchFamily="34" charset="0"/>
                        </a:rPr>
                        <a:t>Risk Ranking</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3A3838"/>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836082202"/>
                  </a:ext>
                </a:extLst>
              </a:tr>
              <a:tr h="515108">
                <a:tc>
                  <a:txBody>
                    <a:bodyPr/>
                    <a:lstStyle/>
                    <a:p>
                      <a:pPr algn="ctr" fontAlgn="ctr"/>
                      <a:r>
                        <a:rPr lang="en-US" sz="1100" b="0" i="0" u="none" strike="noStrike">
                          <a:solidFill>
                            <a:srgbClr val="000000"/>
                          </a:solidFill>
                          <a:effectLst/>
                          <a:latin typeface="Calibri" panose="020F0502020204030204" pitchFamily="34" charset="0"/>
                        </a:rPr>
                        <a:t>4</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1100" b="0" i="0" u="none" strike="noStrike">
                          <a:solidFill>
                            <a:srgbClr val="000000"/>
                          </a:solidFill>
                          <a:effectLst/>
                          <a:latin typeface="Calibri" panose="020F0502020204030204" pitchFamily="34" charset="0"/>
                        </a:rPr>
                        <a:t>Almost Certain</a:t>
                      </a:r>
                      <a:br>
                        <a:rPr lang="en-US" sz="1100" b="0" i="0" u="none" strike="noStrike">
                          <a:solidFill>
                            <a:srgbClr val="000000"/>
                          </a:solidFill>
                          <a:effectLst/>
                          <a:latin typeface="Calibri" panose="020F0502020204030204" pitchFamily="34" charset="0"/>
                        </a:rPr>
                      </a:br>
                      <a:r>
                        <a:rPr lang="en-US" sz="1100" b="0" i="0" u="none" strike="noStrike">
                          <a:solidFill>
                            <a:srgbClr val="000000"/>
                          </a:solidFill>
                          <a:effectLst/>
                          <a:latin typeface="Calibri" panose="020F0502020204030204" pitchFamily="34" charset="0"/>
                        </a:rPr>
                        <a:t>(&gt; 80% likely)</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100" b="1" i="0" u="none" strike="noStrike">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solidFill>
                      <a:srgbClr val="FFC000"/>
                    </a:solidFill>
                  </a:tcPr>
                </a:tc>
                <a:tc>
                  <a:txBody>
                    <a:bodyPr/>
                    <a:lstStyle/>
                    <a:p>
                      <a:pPr algn="ctr" fontAlgn="ctr"/>
                      <a:r>
                        <a:rPr lang="en-US" sz="1100" b="1"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a:noFill/>
                    </a:lnB>
                    <a:solidFill>
                      <a:srgbClr val="FF3300"/>
                    </a:solidFill>
                  </a:tcPr>
                </a:tc>
                <a:tc>
                  <a:txBody>
                    <a:bodyPr/>
                    <a:lstStyle/>
                    <a:p>
                      <a:pPr algn="ctr" fontAlgn="ctr"/>
                      <a:r>
                        <a:rPr lang="en-US" sz="1100" b="1" i="0" u="none" strike="noStrike">
                          <a:solidFill>
                            <a:srgbClr val="000000"/>
                          </a:solidFill>
                          <a:effectLst/>
                          <a:latin typeface="Calibri" panose="020F0502020204030204" pitchFamily="34" charset="0"/>
                        </a:rPr>
                        <a:t>2</a:t>
                      </a:r>
                    </a:p>
                  </a:txBody>
                  <a:tcPr marL="9525" marR="9525" marT="9525" marB="0" anchor="ctr">
                    <a:lnL>
                      <a:noFill/>
                    </a:lnL>
                    <a:lnR>
                      <a:noFill/>
                    </a:lnR>
                    <a:lnT>
                      <a:noFill/>
                    </a:lnT>
                    <a:lnB>
                      <a:noFill/>
                    </a:lnB>
                    <a:solidFill>
                      <a:srgbClr val="FF0000"/>
                    </a:solidFill>
                  </a:tcPr>
                </a:tc>
                <a:tc>
                  <a:txBody>
                    <a:bodyPr/>
                    <a:lstStyle/>
                    <a:p>
                      <a:pPr algn="ctr" fontAlgn="ctr"/>
                      <a:r>
                        <a:rPr lang="en-US" sz="1100" b="1" i="0" u="none" strike="noStrike">
                          <a:solidFill>
                            <a:srgbClr val="000000"/>
                          </a:solidFill>
                          <a:effectLst/>
                          <a:latin typeface="Calibri" panose="020F0502020204030204" pitchFamily="34" charset="0"/>
                        </a:rPr>
                        <a:t>2</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solidFill>
                      <a:srgbClr val="FF0000"/>
                    </a:solidFill>
                  </a:tcPr>
                </a:tc>
                <a:extLst>
                  <a:ext uri="{0D108BD9-81ED-4DB2-BD59-A6C34878D82A}">
                    <a16:rowId xmlns:a16="http://schemas.microsoft.com/office/drawing/2014/main" val="3705014753"/>
                  </a:ext>
                </a:extLst>
              </a:tr>
              <a:tr h="515108">
                <a:tc>
                  <a:txBody>
                    <a:bodyPr/>
                    <a:lstStyle/>
                    <a:p>
                      <a:pPr algn="ctr" fontAlgn="ctr"/>
                      <a:r>
                        <a:rPr lang="en-US" sz="1100" b="0" i="0" u="none" strike="noStrike">
                          <a:solidFill>
                            <a:srgbClr val="000000"/>
                          </a:solidFill>
                          <a:effectLst/>
                          <a:latin typeface="Calibri" panose="020F0502020204030204" pitchFamily="34" charset="0"/>
                        </a:rPr>
                        <a:t>3</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1100" b="0" i="0" u="none" strike="noStrike">
                          <a:solidFill>
                            <a:srgbClr val="000000"/>
                          </a:solidFill>
                          <a:effectLst/>
                          <a:latin typeface="Calibri" panose="020F0502020204030204" pitchFamily="34" charset="0"/>
                        </a:rPr>
                        <a:t>Likely</a:t>
                      </a:r>
                      <a:br>
                        <a:rPr lang="en-US" sz="1100" b="0" i="0" u="none" strike="noStrike">
                          <a:solidFill>
                            <a:srgbClr val="000000"/>
                          </a:solidFill>
                          <a:effectLst/>
                          <a:latin typeface="Calibri" panose="020F0502020204030204" pitchFamily="34" charset="0"/>
                        </a:rPr>
                      </a:br>
                      <a:r>
                        <a:rPr lang="en-US" sz="1100" b="0" i="0" u="none" strike="noStrike">
                          <a:solidFill>
                            <a:srgbClr val="000000"/>
                          </a:solidFill>
                          <a:effectLst/>
                          <a:latin typeface="Calibri" panose="020F0502020204030204" pitchFamily="34" charset="0"/>
                        </a:rPr>
                        <a:t>(40 - 80% likely)</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100" b="1" i="0" u="none" strike="noStrike">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solidFill>
                      <a:srgbClr val="70AD47"/>
                    </a:solidFill>
                  </a:tcPr>
                </a:tc>
                <a:tc>
                  <a:txBody>
                    <a:bodyPr/>
                    <a:lstStyle/>
                    <a:p>
                      <a:pPr algn="ctr" fontAlgn="ctr"/>
                      <a:r>
                        <a:rPr lang="en-US" sz="1100" b="1" i="0" u="none" strike="noStrike">
                          <a:solidFill>
                            <a:srgbClr val="000000"/>
                          </a:solidFill>
                          <a:effectLst/>
                          <a:latin typeface="Calibri" panose="020F0502020204030204" pitchFamily="34" charset="0"/>
                        </a:rPr>
                        <a:t>3</a:t>
                      </a:r>
                    </a:p>
                  </a:txBody>
                  <a:tcPr marL="9525" marR="9525" marT="9525" marB="0" anchor="ctr">
                    <a:lnL>
                      <a:noFill/>
                    </a:lnL>
                    <a:lnR>
                      <a:noFill/>
                    </a:lnR>
                    <a:lnT>
                      <a:noFill/>
                    </a:lnT>
                    <a:lnB>
                      <a:noFill/>
                    </a:lnB>
                    <a:solidFill>
                      <a:srgbClr val="FFC000"/>
                    </a:solidFill>
                  </a:tcPr>
                </a:tc>
                <a:tc>
                  <a:txBody>
                    <a:bodyPr/>
                    <a:lstStyle/>
                    <a:p>
                      <a:pPr algn="ctr" fontAlgn="ctr"/>
                      <a:r>
                        <a:rPr lang="en-US" sz="1100" b="1" i="0" u="none" strike="noStrike">
                          <a:solidFill>
                            <a:srgbClr val="000000"/>
                          </a:solidFill>
                          <a:effectLst/>
                          <a:latin typeface="Calibri" panose="020F0502020204030204" pitchFamily="34" charset="0"/>
                        </a:rPr>
                        <a:t>22</a:t>
                      </a:r>
                    </a:p>
                  </a:txBody>
                  <a:tcPr marL="9525" marR="9525" marT="9525" marB="0" anchor="ctr">
                    <a:lnL>
                      <a:noFill/>
                    </a:lnL>
                    <a:lnR>
                      <a:noFill/>
                    </a:lnR>
                    <a:lnT>
                      <a:noFill/>
                    </a:lnT>
                    <a:lnB>
                      <a:noFill/>
                    </a:lnB>
                    <a:solidFill>
                      <a:srgbClr val="FF3300"/>
                    </a:solidFill>
                  </a:tcPr>
                </a:tc>
                <a:tc>
                  <a:txBody>
                    <a:bodyPr/>
                    <a:lstStyle/>
                    <a:p>
                      <a:pPr algn="ctr" fontAlgn="ctr"/>
                      <a:r>
                        <a:rPr lang="en-US" sz="1100" b="1" i="0" u="none" strike="noStrike">
                          <a:solidFill>
                            <a:srgbClr val="000000"/>
                          </a:solidFill>
                          <a:effectLst/>
                          <a:latin typeface="Calibri" panose="020F0502020204030204" pitchFamily="34" charset="0"/>
                        </a:rPr>
                        <a:t>9</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solidFill>
                      <a:srgbClr val="FF0000"/>
                    </a:solidFill>
                  </a:tcPr>
                </a:tc>
                <a:extLst>
                  <a:ext uri="{0D108BD9-81ED-4DB2-BD59-A6C34878D82A}">
                    <a16:rowId xmlns:a16="http://schemas.microsoft.com/office/drawing/2014/main" val="4178830845"/>
                  </a:ext>
                </a:extLst>
              </a:tr>
              <a:tr h="515108">
                <a:tc>
                  <a:txBody>
                    <a:bodyPr/>
                    <a:lstStyle/>
                    <a:p>
                      <a:pPr algn="ctr" fontAlgn="ctr"/>
                      <a:r>
                        <a:rPr lang="en-US" sz="1100" b="0" i="0" u="none" strike="noStrike">
                          <a:solidFill>
                            <a:srgbClr val="000000"/>
                          </a:solidFill>
                          <a:effectLst/>
                          <a:latin typeface="Calibri" panose="020F0502020204030204" pitchFamily="34" charset="0"/>
                        </a:rPr>
                        <a:t>2</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1100" b="0" i="0" u="none" strike="noStrike">
                          <a:solidFill>
                            <a:srgbClr val="000000"/>
                          </a:solidFill>
                          <a:effectLst/>
                          <a:latin typeface="Calibri" panose="020F0502020204030204" pitchFamily="34" charset="0"/>
                        </a:rPr>
                        <a:t>Possible</a:t>
                      </a:r>
                      <a:br>
                        <a:rPr lang="en-US" sz="1100" b="0" i="0" u="none" strike="noStrike">
                          <a:solidFill>
                            <a:srgbClr val="000000"/>
                          </a:solidFill>
                          <a:effectLst/>
                          <a:latin typeface="Calibri" panose="020F0502020204030204" pitchFamily="34" charset="0"/>
                        </a:rPr>
                      </a:br>
                      <a:r>
                        <a:rPr lang="en-US" sz="1100" b="0" i="0" u="none" strike="noStrike">
                          <a:solidFill>
                            <a:srgbClr val="000000"/>
                          </a:solidFill>
                          <a:effectLst/>
                          <a:latin typeface="Calibri" panose="020F0502020204030204" pitchFamily="34" charset="0"/>
                        </a:rPr>
                        <a:t>(10 - 40% likely)</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100" b="1" i="0" u="none" strike="noStrike">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a:noFill/>
                    </a:lnR>
                    <a:lnT>
                      <a:noFill/>
                    </a:lnT>
                    <a:lnB>
                      <a:noFill/>
                    </a:lnB>
                    <a:solidFill>
                      <a:srgbClr val="70AD47"/>
                    </a:solidFill>
                  </a:tcPr>
                </a:tc>
                <a:tc>
                  <a:txBody>
                    <a:bodyPr/>
                    <a:lstStyle/>
                    <a:p>
                      <a:pPr algn="ctr" fontAlgn="ctr"/>
                      <a:r>
                        <a:rPr lang="en-US" sz="1100" b="1" i="0" u="none" strike="noStrike">
                          <a:solidFill>
                            <a:srgbClr val="000000"/>
                          </a:solidFill>
                          <a:effectLst/>
                          <a:latin typeface="Calibri" panose="020F0502020204030204" pitchFamily="34" charset="0"/>
                        </a:rPr>
                        <a:t>5</a:t>
                      </a:r>
                    </a:p>
                  </a:txBody>
                  <a:tcPr marL="9525" marR="9525" marT="9525" marB="0" anchor="ctr">
                    <a:lnL>
                      <a:noFill/>
                    </a:lnL>
                    <a:lnR>
                      <a:noFill/>
                    </a:lnR>
                    <a:lnT>
                      <a:noFill/>
                    </a:lnT>
                    <a:lnB>
                      <a:noFill/>
                    </a:lnB>
                    <a:solidFill>
                      <a:srgbClr val="FFC000"/>
                    </a:solidFill>
                  </a:tcPr>
                </a:tc>
                <a:tc>
                  <a:txBody>
                    <a:bodyPr/>
                    <a:lstStyle/>
                    <a:p>
                      <a:pPr algn="ctr" fontAlgn="ctr"/>
                      <a:r>
                        <a:rPr lang="en-US" sz="1100" b="1" i="0" u="none" strike="noStrike">
                          <a:solidFill>
                            <a:srgbClr val="000000"/>
                          </a:solidFill>
                          <a:effectLst/>
                          <a:latin typeface="Calibri" panose="020F0502020204030204" pitchFamily="34" charset="0"/>
                        </a:rPr>
                        <a:t>4</a:t>
                      </a:r>
                    </a:p>
                  </a:txBody>
                  <a:tcPr marL="9525" marR="9525" marT="9525" marB="0" anchor="ctr">
                    <a:lnL>
                      <a:noFill/>
                    </a:lnL>
                    <a:lnR>
                      <a:noFill/>
                    </a:lnR>
                    <a:lnT>
                      <a:noFill/>
                    </a:lnT>
                    <a:lnB>
                      <a:noFill/>
                    </a:lnB>
                    <a:solidFill>
                      <a:srgbClr val="FFC000"/>
                    </a:solidFill>
                  </a:tcPr>
                </a:tc>
                <a:tc>
                  <a:txBody>
                    <a:bodyPr/>
                    <a:lstStyle/>
                    <a:p>
                      <a:pPr algn="ctr" fontAlgn="ctr"/>
                      <a:r>
                        <a:rPr lang="en-US" sz="1100" b="1" i="0" u="none" strike="noStrike">
                          <a:solidFill>
                            <a:srgbClr val="000000"/>
                          </a:solidFill>
                          <a:effectLst/>
                          <a:latin typeface="Calibri" panose="020F0502020204030204" pitchFamily="34" charset="0"/>
                        </a:rPr>
                        <a:t>1</a:t>
                      </a:r>
                    </a:p>
                  </a:txBody>
                  <a:tcPr marL="9525" marR="9525" marT="9525" marB="0" anchor="ctr">
                    <a:lnL>
                      <a:noFill/>
                    </a:lnL>
                    <a:lnR w="12700" cap="flat" cmpd="sng" algn="ctr">
                      <a:solidFill>
                        <a:srgbClr val="000000"/>
                      </a:solidFill>
                      <a:prstDash val="solid"/>
                      <a:round/>
                      <a:headEnd type="none" w="med" len="med"/>
                      <a:tailEnd type="none" w="med" len="med"/>
                    </a:lnR>
                    <a:lnT>
                      <a:noFill/>
                    </a:lnT>
                    <a:lnB>
                      <a:noFill/>
                    </a:lnB>
                    <a:solidFill>
                      <a:srgbClr val="FF3300"/>
                    </a:solidFill>
                  </a:tcPr>
                </a:tc>
                <a:extLst>
                  <a:ext uri="{0D108BD9-81ED-4DB2-BD59-A6C34878D82A}">
                    <a16:rowId xmlns:a16="http://schemas.microsoft.com/office/drawing/2014/main" val="690960644"/>
                  </a:ext>
                </a:extLst>
              </a:tr>
              <a:tr h="527986">
                <a:tc>
                  <a:txBody>
                    <a:bodyPr/>
                    <a:lstStyle/>
                    <a:p>
                      <a:pPr algn="ctr" fontAlgn="ctr"/>
                      <a:r>
                        <a:rPr lang="en-US" sz="1100" b="0" i="0" u="none" strike="noStrike">
                          <a:solidFill>
                            <a:srgbClr val="000000"/>
                          </a:solidFill>
                          <a:effectLst/>
                          <a:latin typeface="Calibri" panose="020F0502020204030204" pitchFamily="34" charset="0"/>
                        </a:rPr>
                        <a:t>1</a:t>
                      </a:r>
                    </a:p>
                  </a:txBody>
                  <a:tcPr marL="9525" marR="9525" marT="9525"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l" fontAlgn="ctr"/>
                      <a:r>
                        <a:rPr lang="en-US" sz="1100" b="0" i="0" u="none" strike="noStrike">
                          <a:solidFill>
                            <a:srgbClr val="000000"/>
                          </a:solidFill>
                          <a:effectLst/>
                          <a:latin typeface="Calibri" panose="020F0502020204030204" pitchFamily="34" charset="0"/>
                        </a:rPr>
                        <a:t>Unlikely</a:t>
                      </a:r>
                      <a:br>
                        <a:rPr lang="en-US" sz="1100" b="0" i="0" u="none" strike="noStrike">
                          <a:solidFill>
                            <a:srgbClr val="000000"/>
                          </a:solidFill>
                          <a:effectLst/>
                          <a:latin typeface="Calibri" panose="020F0502020204030204" pitchFamily="34" charset="0"/>
                        </a:rPr>
                      </a:br>
                      <a:r>
                        <a:rPr lang="en-US" sz="1100" b="0" i="0" u="none" strike="noStrike">
                          <a:solidFill>
                            <a:srgbClr val="000000"/>
                          </a:solidFill>
                          <a:effectLst/>
                          <a:latin typeface="Calibri" panose="020F0502020204030204" pitchFamily="34" charset="0"/>
                        </a:rPr>
                        <a:t>(&lt; 10% likely)</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ctr"/>
                      <a:r>
                        <a:rPr lang="en-US" sz="1100" b="1" i="0" u="none" strike="noStrike">
                          <a:solidFill>
                            <a:srgbClr val="000000"/>
                          </a:solidFill>
                          <a:effectLst/>
                          <a:latin typeface="Calibri" panose="020F0502020204030204" pitchFamily="34" charset="0"/>
                        </a:rPr>
                        <a:t>0</a:t>
                      </a:r>
                    </a:p>
                  </a:txBody>
                  <a:tcPr marL="9525" marR="9525" marT="9525"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70AD47"/>
                    </a:solidFill>
                  </a:tcPr>
                </a:tc>
                <a:tc>
                  <a:txBody>
                    <a:bodyPr/>
                    <a:lstStyle/>
                    <a:p>
                      <a:pPr algn="ctr" fontAlgn="ctr"/>
                      <a:r>
                        <a:rPr lang="en-US" sz="1100" b="1"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70AD47"/>
                    </a:solidFill>
                  </a:tcPr>
                </a:tc>
                <a:tc>
                  <a:txBody>
                    <a:bodyPr/>
                    <a:lstStyle/>
                    <a:p>
                      <a:pPr algn="ctr" fontAlgn="ctr"/>
                      <a:r>
                        <a:rPr lang="en-US" sz="1100" b="1" i="0" u="none" strike="noStrike">
                          <a:solidFill>
                            <a:srgbClr val="000000"/>
                          </a:solidFill>
                          <a:effectLst/>
                          <a:latin typeface="Calibri" panose="020F0502020204030204" pitchFamily="34" charset="0"/>
                        </a:rPr>
                        <a:t>0</a:t>
                      </a:r>
                    </a:p>
                  </a:txBody>
                  <a:tcPr marL="9525" marR="9525" marT="9525" marB="0" anchor="ctr">
                    <a:lnL>
                      <a:noFill/>
                    </a:lnL>
                    <a:lnR>
                      <a:noFill/>
                    </a:lnR>
                    <a:lnT>
                      <a:noFill/>
                    </a:lnT>
                    <a:lnB w="12700" cap="flat" cmpd="sng" algn="ctr">
                      <a:solidFill>
                        <a:srgbClr val="000000"/>
                      </a:solidFill>
                      <a:prstDash val="solid"/>
                      <a:round/>
                      <a:headEnd type="none" w="med" len="med"/>
                      <a:tailEnd type="none" w="med" len="med"/>
                    </a:lnB>
                    <a:solidFill>
                      <a:srgbClr val="FFC000"/>
                    </a:solidFill>
                  </a:tcPr>
                </a:tc>
                <a:tc>
                  <a:txBody>
                    <a:bodyPr/>
                    <a:lstStyle/>
                    <a:p>
                      <a:pPr algn="ctr" fontAlgn="ctr"/>
                      <a:r>
                        <a:rPr lang="en-US" sz="1100" b="1" i="0" u="none" strike="noStrike">
                          <a:solidFill>
                            <a:srgbClr val="000000"/>
                          </a:solidFill>
                          <a:effectLst/>
                          <a:latin typeface="Calibri" panose="020F0502020204030204" pitchFamily="34" charset="0"/>
                        </a:rPr>
                        <a:t>0</a:t>
                      </a: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3300"/>
                    </a:solidFill>
                  </a:tcPr>
                </a:tc>
                <a:extLst>
                  <a:ext uri="{0D108BD9-81ED-4DB2-BD59-A6C34878D82A}">
                    <a16:rowId xmlns:a16="http://schemas.microsoft.com/office/drawing/2014/main" val="305845394"/>
                  </a:ext>
                </a:extLst>
              </a:tr>
              <a:tr h="257554">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1" i="0" u="none" strike="noStrike">
                        <a:solidFill>
                          <a:srgbClr val="000000"/>
                        </a:solidFill>
                        <a:effectLst/>
                        <a:latin typeface="Calibri" panose="020F0502020204030204"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1" i="0" u="none" strike="noStrike">
                        <a:solidFill>
                          <a:srgbClr val="000000"/>
                        </a:solidFill>
                        <a:effectLst/>
                        <a:latin typeface="Calibri" panose="020F0502020204030204"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1" i="0" u="none" strike="noStrike">
                        <a:solidFill>
                          <a:srgbClr val="000000"/>
                        </a:solidFill>
                        <a:effectLst/>
                        <a:latin typeface="Calibri" panose="020F0502020204030204"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endParaRPr lang="en-US" sz="1100" b="1" i="0" u="none" strike="noStrike">
                        <a:solidFill>
                          <a:srgbClr val="000000"/>
                        </a:solidFill>
                        <a:effectLst/>
                        <a:latin typeface="Calibri" panose="020F0502020204030204" pitchFamily="34" charset="0"/>
                      </a:endParaRP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882849394"/>
                  </a:ext>
                </a:extLst>
              </a:tr>
              <a:tr h="257554">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r" fontAlgn="ctr"/>
                      <a:r>
                        <a:rPr lang="en-US" sz="1100" b="0" i="0" u="none" strike="noStrike">
                          <a:solidFill>
                            <a:srgbClr val="000000"/>
                          </a:solidFill>
                          <a:effectLst/>
                          <a:latin typeface="Calibri" panose="020F0502020204030204" pitchFamily="34" charset="0"/>
                        </a:rPr>
                        <a:t>KEY: </a:t>
                      </a:r>
                    </a:p>
                  </a:txBody>
                  <a:tcPr marL="9525" marR="9525" marT="9525" marB="0" anchor="ctr">
                    <a:lnL>
                      <a:noFill/>
                    </a:lnL>
                    <a:lnR>
                      <a:noFill/>
                    </a:lnR>
                    <a:lnT>
                      <a:noFill/>
                    </a:lnT>
                    <a:lnB>
                      <a:noFill/>
                    </a:lnB>
                  </a:tcPr>
                </a:tc>
                <a:tc>
                  <a:txBody>
                    <a:bodyPr/>
                    <a:lstStyle/>
                    <a:p>
                      <a:pPr algn="ctr" fontAlgn="b"/>
                      <a:r>
                        <a:rPr lang="en-US" sz="1100" b="1" i="0" u="none" strike="noStrike">
                          <a:solidFill>
                            <a:srgbClr val="000000"/>
                          </a:solidFill>
                          <a:effectLst/>
                          <a:latin typeface="Calibri" panose="020F0502020204030204" pitchFamily="34" charset="0"/>
                        </a:rPr>
                        <a:t>CRITICAL</a:t>
                      </a:r>
                    </a:p>
                  </a:txBody>
                  <a:tcPr marL="9525" marR="9525" marT="9525" marB="0" anchor="b">
                    <a:lnL>
                      <a:noFill/>
                    </a:lnL>
                    <a:lnR>
                      <a:noFill/>
                    </a:lnR>
                    <a:lnT>
                      <a:noFill/>
                    </a:lnT>
                    <a:lnB>
                      <a:noFill/>
                    </a:lnB>
                    <a:solidFill>
                      <a:srgbClr val="FF0000"/>
                    </a:solidFill>
                  </a:tcPr>
                </a:tc>
                <a:tc>
                  <a:txBody>
                    <a:bodyPr/>
                    <a:lstStyle/>
                    <a:p>
                      <a:pPr algn="ctr" fontAlgn="b"/>
                      <a:r>
                        <a:rPr lang="en-US" sz="1100" b="1" i="0" u="none" strike="noStrike">
                          <a:solidFill>
                            <a:srgbClr val="000000"/>
                          </a:solidFill>
                          <a:effectLst/>
                          <a:latin typeface="Calibri" panose="020F0502020204030204" pitchFamily="34" charset="0"/>
                        </a:rPr>
                        <a:t>HIGH</a:t>
                      </a:r>
                    </a:p>
                  </a:txBody>
                  <a:tcPr marL="9525" marR="9525" marT="9525" marB="0" anchor="b">
                    <a:lnL>
                      <a:noFill/>
                    </a:lnL>
                    <a:lnR>
                      <a:noFill/>
                    </a:lnR>
                    <a:lnT>
                      <a:noFill/>
                    </a:lnT>
                    <a:lnB>
                      <a:noFill/>
                    </a:lnB>
                    <a:solidFill>
                      <a:srgbClr val="FF3300"/>
                    </a:solidFill>
                  </a:tcPr>
                </a:tc>
                <a:tc>
                  <a:txBody>
                    <a:bodyPr/>
                    <a:lstStyle/>
                    <a:p>
                      <a:pPr algn="ctr" fontAlgn="b"/>
                      <a:r>
                        <a:rPr lang="en-US" sz="1100" b="1" i="0" u="none" strike="noStrike">
                          <a:solidFill>
                            <a:srgbClr val="000000"/>
                          </a:solidFill>
                          <a:effectLst/>
                          <a:latin typeface="Calibri" panose="020F0502020204030204" pitchFamily="34" charset="0"/>
                        </a:rPr>
                        <a:t>MODERATE</a:t>
                      </a:r>
                    </a:p>
                  </a:txBody>
                  <a:tcPr marL="9525" marR="9525" marT="9525" marB="0" anchor="b">
                    <a:lnL>
                      <a:noFill/>
                    </a:lnL>
                    <a:lnR>
                      <a:noFill/>
                    </a:lnR>
                    <a:lnT>
                      <a:noFill/>
                    </a:lnT>
                    <a:lnB>
                      <a:noFill/>
                    </a:lnB>
                    <a:solidFill>
                      <a:srgbClr val="FFC000"/>
                    </a:solidFill>
                  </a:tcPr>
                </a:tc>
                <a:tc>
                  <a:txBody>
                    <a:bodyPr/>
                    <a:lstStyle/>
                    <a:p>
                      <a:pPr algn="ctr" fontAlgn="b"/>
                      <a:r>
                        <a:rPr lang="en-US" sz="1100" b="1" i="0" u="none" strike="noStrike">
                          <a:solidFill>
                            <a:srgbClr val="000000"/>
                          </a:solidFill>
                          <a:effectLst/>
                          <a:latin typeface="Calibri" panose="020F0502020204030204" pitchFamily="34" charset="0"/>
                        </a:rPr>
                        <a:t>LOW</a:t>
                      </a:r>
                    </a:p>
                  </a:txBody>
                  <a:tcPr marL="9525" marR="9525" marT="9525" marB="0" anchor="b">
                    <a:lnL>
                      <a:noFill/>
                    </a:lnL>
                    <a:lnR>
                      <a:noFill/>
                    </a:lnR>
                    <a:lnT>
                      <a:noFill/>
                    </a:lnT>
                    <a:lnB>
                      <a:noFill/>
                    </a:lnB>
                    <a:solidFill>
                      <a:srgbClr val="70AD47"/>
                    </a:solidFill>
                  </a:tcPr>
                </a:tc>
                <a:extLst>
                  <a:ext uri="{0D108BD9-81ED-4DB2-BD59-A6C34878D82A}">
                    <a16:rowId xmlns:a16="http://schemas.microsoft.com/office/drawing/2014/main" val="621055623"/>
                  </a:ext>
                </a:extLst>
              </a:tr>
              <a:tr h="257554">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tcPr>
                </a:tc>
                <a:tc>
                  <a:txBody>
                    <a:bodyPr/>
                    <a:lstStyle/>
                    <a:p>
                      <a:pPr algn="l" fontAlgn="ctr"/>
                      <a:r>
                        <a:rPr lang="en-US" sz="1100" b="0" i="0" u="none" strike="noStrike">
                          <a:solidFill>
                            <a:srgbClr val="000000"/>
                          </a:solidFill>
                          <a:effectLst/>
                          <a:latin typeface="Calibri" panose="020F0502020204030204" pitchFamily="34" charset="0"/>
                        </a:rPr>
                        <a:t># of Risk Items: </a:t>
                      </a:r>
                    </a:p>
                  </a:txBody>
                  <a:tcPr marL="9525" marR="9525" marT="9525" marB="0" anchor="ctr">
                    <a:lnL>
                      <a:noFill/>
                    </a:lnL>
                    <a:lnR>
                      <a:noFill/>
                    </a:lnR>
                    <a:lnT>
                      <a:noFill/>
                    </a:lnT>
                    <a:lnB>
                      <a:noFill/>
                    </a:lnB>
                  </a:tcPr>
                </a:tc>
                <a:tc>
                  <a:txBody>
                    <a:bodyPr/>
                    <a:lstStyle/>
                    <a:p>
                      <a:pPr algn="ctr" fontAlgn="b"/>
                      <a:r>
                        <a:rPr lang="en-US" sz="1100" b="1" i="0" u="none" strike="noStrike">
                          <a:solidFill>
                            <a:srgbClr val="000000"/>
                          </a:solidFill>
                          <a:effectLst/>
                          <a:latin typeface="Calibri" panose="020F0502020204030204" pitchFamily="34" charset="0"/>
                        </a:rPr>
                        <a:t>13</a:t>
                      </a:r>
                    </a:p>
                  </a:txBody>
                  <a:tcPr marL="9525" marR="9525" marT="9525" marB="0" anchor="b">
                    <a:lnL>
                      <a:noFill/>
                    </a:lnL>
                    <a:lnR>
                      <a:noFill/>
                    </a:lnR>
                    <a:lnT>
                      <a:noFill/>
                    </a:lnT>
                    <a:lnB>
                      <a:noFill/>
                    </a:lnB>
                    <a:solidFill>
                      <a:srgbClr val="FF6565"/>
                    </a:solidFill>
                  </a:tcPr>
                </a:tc>
                <a:tc>
                  <a:txBody>
                    <a:bodyPr/>
                    <a:lstStyle/>
                    <a:p>
                      <a:pPr algn="ctr" fontAlgn="b"/>
                      <a:r>
                        <a:rPr lang="en-US" sz="1100" b="1" i="0" u="none" strike="noStrike">
                          <a:solidFill>
                            <a:srgbClr val="000000"/>
                          </a:solidFill>
                          <a:effectLst/>
                          <a:latin typeface="Calibri" panose="020F0502020204030204" pitchFamily="34" charset="0"/>
                        </a:rPr>
                        <a:t>23</a:t>
                      </a:r>
                    </a:p>
                  </a:txBody>
                  <a:tcPr marL="9525" marR="9525" marT="9525" marB="0" anchor="b">
                    <a:lnL>
                      <a:noFill/>
                    </a:lnL>
                    <a:lnR>
                      <a:noFill/>
                    </a:lnR>
                    <a:lnT>
                      <a:noFill/>
                    </a:lnT>
                    <a:lnB>
                      <a:noFill/>
                    </a:lnB>
                    <a:solidFill>
                      <a:srgbClr val="F4B084"/>
                    </a:solidFill>
                  </a:tcPr>
                </a:tc>
                <a:tc>
                  <a:txBody>
                    <a:bodyPr/>
                    <a:lstStyle/>
                    <a:p>
                      <a:pPr algn="ctr" fontAlgn="b"/>
                      <a:r>
                        <a:rPr lang="en-US" sz="1100" b="1" i="0" u="none" strike="noStrike">
                          <a:solidFill>
                            <a:srgbClr val="000000"/>
                          </a:solidFill>
                          <a:effectLst/>
                          <a:latin typeface="Calibri" panose="020F0502020204030204" pitchFamily="34" charset="0"/>
                        </a:rPr>
                        <a:t>12</a:t>
                      </a:r>
                    </a:p>
                  </a:txBody>
                  <a:tcPr marL="9525" marR="9525" marT="9525" marB="0" anchor="b">
                    <a:lnL>
                      <a:noFill/>
                    </a:lnL>
                    <a:lnR>
                      <a:noFill/>
                    </a:lnR>
                    <a:lnT>
                      <a:noFill/>
                    </a:lnT>
                    <a:lnB>
                      <a:noFill/>
                    </a:lnB>
                    <a:solidFill>
                      <a:srgbClr val="FFD966"/>
                    </a:solidFill>
                  </a:tcPr>
                </a:tc>
                <a:tc>
                  <a:txBody>
                    <a:bodyPr/>
                    <a:lstStyle/>
                    <a:p>
                      <a:pPr algn="ctr" fontAlgn="b"/>
                      <a:r>
                        <a:rPr lang="en-US" sz="1100" b="1" i="0" u="none" strike="noStrike" dirty="0">
                          <a:solidFill>
                            <a:srgbClr val="000000"/>
                          </a:solidFill>
                          <a:effectLst/>
                          <a:latin typeface="Calibri" panose="020F0502020204030204" pitchFamily="34" charset="0"/>
                        </a:rPr>
                        <a:t>0</a:t>
                      </a:r>
                    </a:p>
                  </a:txBody>
                  <a:tcPr marL="9525" marR="9525" marT="9525" marB="0" anchor="b">
                    <a:lnL>
                      <a:noFill/>
                    </a:lnL>
                    <a:lnR>
                      <a:noFill/>
                    </a:lnR>
                    <a:lnT>
                      <a:noFill/>
                    </a:lnT>
                    <a:lnB>
                      <a:noFill/>
                    </a:lnB>
                    <a:solidFill>
                      <a:srgbClr val="C6E0B4"/>
                    </a:solidFill>
                  </a:tcPr>
                </a:tc>
                <a:extLst>
                  <a:ext uri="{0D108BD9-81ED-4DB2-BD59-A6C34878D82A}">
                    <a16:rowId xmlns:a16="http://schemas.microsoft.com/office/drawing/2014/main" val="2275082708"/>
                  </a:ext>
                </a:extLst>
              </a:tr>
            </a:tbl>
          </a:graphicData>
        </a:graphic>
      </p:graphicFrame>
    </p:spTree>
    <p:extLst>
      <p:ext uri="{BB962C8B-B14F-4D97-AF65-F5344CB8AC3E}">
        <p14:creationId xmlns:p14="http://schemas.microsoft.com/office/powerpoint/2010/main" val="1682871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282E9E-63F3-432F-BE2B-CD435D2C5CE0}"/>
              </a:ext>
            </a:extLst>
          </p:cNvPr>
          <p:cNvSpPr>
            <a:spLocks noGrp="1"/>
          </p:cNvSpPr>
          <p:nvPr>
            <p:ph type="title"/>
          </p:nvPr>
        </p:nvSpPr>
        <p:spPr/>
        <p:txBody>
          <a:bodyPr/>
          <a:lstStyle/>
          <a:p>
            <a:r>
              <a:rPr lang="en-US" dirty="0"/>
              <a:t>List of “Critical” Risks</a:t>
            </a:r>
          </a:p>
        </p:txBody>
      </p:sp>
      <p:pic>
        <p:nvPicPr>
          <p:cNvPr id="5" name="Content Placeholder 4">
            <a:extLst>
              <a:ext uri="{FF2B5EF4-FFF2-40B4-BE49-F238E27FC236}">
                <a16:creationId xmlns:a16="http://schemas.microsoft.com/office/drawing/2014/main" id="{32888E0F-8E09-4F8B-B6DC-67B2F3C0F1FA}"/>
              </a:ext>
            </a:extLst>
          </p:cNvPr>
          <p:cNvPicPr>
            <a:picLocks noGrp="1" noChangeAspect="1"/>
          </p:cNvPicPr>
          <p:nvPr>
            <p:ph idx="1"/>
          </p:nvPr>
        </p:nvPicPr>
        <p:blipFill>
          <a:blip r:embed="rId2"/>
          <a:stretch>
            <a:fillRect/>
          </a:stretch>
        </p:blipFill>
        <p:spPr>
          <a:xfrm>
            <a:off x="470958" y="1593460"/>
            <a:ext cx="11250083" cy="3671079"/>
          </a:xfrm>
          <a:prstGeom prst="rect">
            <a:avLst/>
          </a:prstGeom>
        </p:spPr>
      </p:pic>
    </p:spTree>
    <p:extLst>
      <p:ext uri="{BB962C8B-B14F-4D97-AF65-F5344CB8AC3E}">
        <p14:creationId xmlns:p14="http://schemas.microsoft.com/office/powerpoint/2010/main" val="18751965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73461B-86CF-45BB-BBFA-F47FD3632B66}"/>
              </a:ext>
            </a:extLst>
          </p:cNvPr>
          <p:cNvSpPr>
            <a:spLocks noGrp="1"/>
          </p:cNvSpPr>
          <p:nvPr>
            <p:ph type="title"/>
          </p:nvPr>
        </p:nvSpPr>
        <p:spPr/>
        <p:txBody>
          <a:bodyPr/>
          <a:lstStyle/>
          <a:p>
            <a:r>
              <a:rPr lang="en-US" dirty="0"/>
              <a:t>Fully Prioritized Risk Items – Page 1</a:t>
            </a:r>
          </a:p>
        </p:txBody>
      </p:sp>
      <p:graphicFrame>
        <p:nvGraphicFramePr>
          <p:cNvPr id="5" name="Content Placeholder 4">
            <a:extLst>
              <a:ext uri="{FF2B5EF4-FFF2-40B4-BE49-F238E27FC236}">
                <a16:creationId xmlns:a16="http://schemas.microsoft.com/office/drawing/2014/main" id="{35E9A962-68B9-4E9B-BF18-E575224212B5}"/>
              </a:ext>
            </a:extLst>
          </p:cNvPr>
          <p:cNvGraphicFramePr>
            <a:graphicFrameLocks noGrp="1"/>
          </p:cNvGraphicFramePr>
          <p:nvPr>
            <p:ph idx="1"/>
            <p:extLst>
              <p:ext uri="{D42A27DB-BD31-4B8C-83A1-F6EECF244321}">
                <p14:modId xmlns:p14="http://schemas.microsoft.com/office/powerpoint/2010/main" val="2135809132"/>
              </p:ext>
            </p:extLst>
          </p:nvPr>
        </p:nvGraphicFramePr>
        <p:xfrm>
          <a:off x="930965" y="1298712"/>
          <a:ext cx="8915400" cy="5194163"/>
        </p:xfrm>
        <a:graphic>
          <a:graphicData uri="http://schemas.openxmlformats.org/drawingml/2006/table">
            <a:tbl>
              <a:tblPr/>
              <a:tblGrid>
                <a:gridCol w="438257">
                  <a:extLst>
                    <a:ext uri="{9D8B030D-6E8A-4147-A177-3AD203B41FA5}">
                      <a16:colId xmlns:a16="http://schemas.microsoft.com/office/drawing/2014/main" val="3442547884"/>
                    </a:ext>
                  </a:extLst>
                </a:gridCol>
                <a:gridCol w="7813496">
                  <a:extLst>
                    <a:ext uri="{9D8B030D-6E8A-4147-A177-3AD203B41FA5}">
                      <a16:colId xmlns:a16="http://schemas.microsoft.com/office/drawing/2014/main" val="384316354"/>
                    </a:ext>
                  </a:extLst>
                </a:gridCol>
                <a:gridCol w="663647">
                  <a:extLst>
                    <a:ext uri="{9D8B030D-6E8A-4147-A177-3AD203B41FA5}">
                      <a16:colId xmlns:a16="http://schemas.microsoft.com/office/drawing/2014/main" val="3683798310"/>
                    </a:ext>
                  </a:extLst>
                </a:gridCol>
              </a:tblGrid>
              <a:tr h="167075">
                <a:tc>
                  <a:txBody>
                    <a:bodyPr/>
                    <a:lstStyle/>
                    <a:p>
                      <a:pPr algn="ctr" fontAlgn="b"/>
                      <a:r>
                        <a:rPr lang="en-US" sz="900" b="1" i="0" u="none" strike="noStrike">
                          <a:solidFill>
                            <a:srgbClr val="000000"/>
                          </a:solidFill>
                          <a:effectLst/>
                          <a:latin typeface="Calibri" panose="020F0502020204030204" pitchFamily="34" charset="0"/>
                        </a:rPr>
                        <a:t>Item #</a:t>
                      </a:r>
                    </a:p>
                  </a:txBody>
                  <a:tcPr marL="7502" marR="7502" marT="7502" marB="0" anchor="b">
                    <a:lnL>
                      <a:noFill/>
                    </a:lnL>
                    <a:lnR>
                      <a:noFill/>
                    </a:lnR>
                    <a:lnT>
                      <a:noFill/>
                    </a:lnT>
                    <a:lnB>
                      <a:noFill/>
                    </a:lnB>
                    <a:solidFill>
                      <a:srgbClr val="8EA9DB"/>
                    </a:solidFill>
                  </a:tcPr>
                </a:tc>
                <a:tc>
                  <a:txBody>
                    <a:bodyPr/>
                    <a:lstStyle/>
                    <a:p>
                      <a:pPr algn="l" fontAlgn="ctr"/>
                      <a:r>
                        <a:rPr lang="en-US" sz="900" b="1" i="0" u="none" strike="noStrike">
                          <a:solidFill>
                            <a:srgbClr val="000000"/>
                          </a:solidFill>
                          <a:effectLst/>
                          <a:latin typeface="Calibri" panose="020F0502020204030204" pitchFamily="34" charset="0"/>
                        </a:rPr>
                        <a:t>Identified Risk</a:t>
                      </a:r>
                    </a:p>
                  </a:txBody>
                  <a:tcPr marL="7502" marR="7502" marT="7502" marB="0" anchor="ctr">
                    <a:lnL>
                      <a:noFill/>
                    </a:lnL>
                    <a:lnR>
                      <a:noFill/>
                    </a:lnR>
                    <a:lnT>
                      <a:noFill/>
                    </a:lnT>
                    <a:lnB>
                      <a:noFill/>
                    </a:lnB>
                    <a:solidFill>
                      <a:srgbClr val="8EA9DB"/>
                    </a:solidFill>
                  </a:tcPr>
                </a:tc>
                <a:tc>
                  <a:txBody>
                    <a:bodyPr/>
                    <a:lstStyle/>
                    <a:p>
                      <a:pPr algn="ctr" fontAlgn="ctr"/>
                      <a:r>
                        <a:rPr lang="en-US" sz="900" b="1" i="0" u="none" strike="noStrike">
                          <a:solidFill>
                            <a:srgbClr val="000000"/>
                          </a:solidFill>
                          <a:effectLst/>
                          <a:latin typeface="Calibri" panose="020F0502020204030204" pitchFamily="34" charset="0"/>
                        </a:rPr>
                        <a:t>Rating</a:t>
                      </a:r>
                    </a:p>
                  </a:txBody>
                  <a:tcPr marL="7502" marR="7502" marT="7502" marB="0" anchor="ctr">
                    <a:lnL>
                      <a:noFill/>
                    </a:lnL>
                    <a:lnR>
                      <a:noFill/>
                    </a:lnR>
                    <a:lnT>
                      <a:noFill/>
                    </a:lnT>
                    <a:lnB>
                      <a:noFill/>
                    </a:lnB>
                    <a:solidFill>
                      <a:srgbClr val="8EA9DB"/>
                    </a:solidFill>
                  </a:tcPr>
                </a:tc>
                <a:extLst>
                  <a:ext uri="{0D108BD9-81ED-4DB2-BD59-A6C34878D82A}">
                    <a16:rowId xmlns:a16="http://schemas.microsoft.com/office/drawing/2014/main" val="2387672475"/>
                  </a:ext>
                </a:extLst>
              </a:tr>
              <a:tr h="179539">
                <a:tc>
                  <a:txBody>
                    <a:bodyPr/>
                    <a:lstStyle/>
                    <a:p>
                      <a:pPr algn="ctr" fontAlgn="b"/>
                      <a:endParaRPr lang="en-US" sz="900" b="0" i="0" u="none" strike="noStrike">
                        <a:solidFill>
                          <a:srgbClr val="000000"/>
                        </a:solidFill>
                        <a:effectLst/>
                        <a:latin typeface="Calibri" panose="020F0502020204030204" pitchFamily="34" charset="0"/>
                      </a:endParaRPr>
                    </a:p>
                  </a:txBody>
                  <a:tcPr marL="7502" marR="7502" marT="7502" marB="0" anchor="b">
                    <a:lnL>
                      <a:noFill/>
                    </a:lnL>
                    <a:lnR>
                      <a:noFill/>
                    </a:lnR>
                    <a:lnT>
                      <a:noFill/>
                    </a:lnT>
                    <a:lnB>
                      <a:noFill/>
                    </a:lnB>
                  </a:tcPr>
                </a:tc>
                <a:tc>
                  <a:txBody>
                    <a:bodyPr/>
                    <a:lstStyle/>
                    <a:p>
                      <a:pPr algn="l" fontAlgn="b"/>
                      <a:endParaRPr lang="en-US" sz="900" b="0" i="0" u="none" strike="noStrike">
                        <a:solidFill>
                          <a:srgbClr val="000000"/>
                        </a:solidFill>
                        <a:effectLst/>
                        <a:latin typeface="Calibri" panose="020F0502020204030204" pitchFamily="34" charset="0"/>
                      </a:endParaRPr>
                    </a:p>
                  </a:txBody>
                  <a:tcPr marL="7502" marR="7502" marT="7502" marB="0" anchor="b">
                    <a:lnL>
                      <a:noFill/>
                    </a:lnL>
                    <a:lnR>
                      <a:noFill/>
                    </a:lnR>
                    <a:lnT>
                      <a:noFill/>
                    </a:lnT>
                    <a:lnB>
                      <a:noFill/>
                    </a:lnB>
                  </a:tcPr>
                </a:tc>
                <a:tc>
                  <a:txBody>
                    <a:bodyPr/>
                    <a:lstStyle/>
                    <a:p>
                      <a:pPr algn="ctr" fontAlgn="b"/>
                      <a:endParaRPr lang="en-US" sz="900" b="0" i="0" u="none" strike="noStrike">
                        <a:solidFill>
                          <a:srgbClr val="000000"/>
                        </a:solidFill>
                        <a:effectLst/>
                        <a:latin typeface="Calibri" panose="020F0502020204030204" pitchFamily="34" charset="0"/>
                      </a:endParaRPr>
                    </a:p>
                  </a:txBody>
                  <a:tcPr marL="7502" marR="7502" marT="7502" marB="0" anchor="b">
                    <a:lnL>
                      <a:noFill/>
                    </a:lnL>
                    <a:lnR>
                      <a:noFill/>
                    </a:lnR>
                    <a:lnT>
                      <a:noFill/>
                    </a:lnT>
                    <a:lnB>
                      <a:noFill/>
                    </a:lnB>
                  </a:tcPr>
                </a:tc>
                <a:extLst>
                  <a:ext uri="{0D108BD9-81ED-4DB2-BD59-A6C34878D82A}">
                    <a16:rowId xmlns:a16="http://schemas.microsoft.com/office/drawing/2014/main" val="1263879311"/>
                  </a:ext>
                </a:extLst>
              </a:tr>
              <a:tr h="179539">
                <a:tc>
                  <a:txBody>
                    <a:bodyPr/>
                    <a:lstStyle/>
                    <a:p>
                      <a:pPr algn="ctr" fontAlgn="b"/>
                      <a:r>
                        <a:rPr lang="en-US" sz="900" b="0" i="0" u="none" strike="noStrike">
                          <a:solidFill>
                            <a:srgbClr val="000000"/>
                          </a:solidFill>
                          <a:effectLst/>
                          <a:latin typeface="Calibri" panose="020F0502020204030204" pitchFamily="34" charset="0"/>
                        </a:rPr>
                        <a:t>A-2</a:t>
                      </a:r>
                    </a:p>
                  </a:txBody>
                  <a:tcPr marL="7502" marR="7502" marT="7502" marB="0" anchor="b">
                    <a:lnL>
                      <a:noFill/>
                    </a:lnL>
                    <a:lnR>
                      <a:noFill/>
                    </a:lnR>
                    <a:lnT>
                      <a:noFill/>
                    </a:lnT>
                    <a:lnB>
                      <a:noFill/>
                    </a:lnB>
                  </a:tcPr>
                </a:tc>
                <a:tc>
                  <a:txBody>
                    <a:bodyPr/>
                    <a:lstStyle/>
                    <a:p>
                      <a:pPr algn="l" fontAlgn="ctr"/>
                      <a:r>
                        <a:rPr lang="en-US" sz="900" b="0" i="0" u="none" strike="noStrike">
                          <a:solidFill>
                            <a:srgbClr val="000000"/>
                          </a:solidFill>
                          <a:effectLst/>
                          <a:latin typeface="Calibri" panose="020F0502020204030204" pitchFamily="34" charset="0"/>
                        </a:rPr>
                        <a:t>Fire in the community (structure or wildland) severly damages infrastructure - contingency plan</a:t>
                      </a:r>
                    </a:p>
                  </a:txBody>
                  <a:tcPr marL="7502" marR="7502" marT="7502" marB="0" anchor="ctr">
                    <a:lnL>
                      <a:noFill/>
                    </a:lnL>
                    <a:lnR>
                      <a:noFill/>
                    </a:lnR>
                    <a:lnT>
                      <a:noFill/>
                    </a:lnT>
                    <a:lnB>
                      <a:noFill/>
                    </a:lnB>
                  </a:tcPr>
                </a:tc>
                <a:tc>
                  <a:txBody>
                    <a:bodyPr/>
                    <a:lstStyle/>
                    <a:p>
                      <a:pPr algn="l" fontAlgn="b"/>
                      <a:r>
                        <a:rPr lang="en-US" sz="900" b="0" i="0" u="none" strike="noStrike">
                          <a:solidFill>
                            <a:srgbClr val="000000"/>
                          </a:solidFill>
                          <a:effectLst/>
                          <a:latin typeface="Calibri" panose="020F0502020204030204" pitchFamily="34" charset="0"/>
                        </a:rPr>
                        <a:t>Critical</a:t>
                      </a:r>
                    </a:p>
                  </a:txBody>
                  <a:tcPr marL="7502" marR="7502" marT="7502" marB="0" anchor="b">
                    <a:lnL>
                      <a:noFill/>
                    </a:lnL>
                    <a:lnR>
                      <a:noFill/>
                    </a:lnR>
                    <a:lnT>
                      <a:noFill/>
                    </a:lnT>
                    <a:lnB>
                      <a:noFill/>
                    </a:lnB>
                  </a:tcPr>
                </a:tc>
                <a:extLst>
                  <a:ext uri="{0D108BD9-81ED-4DB2-BD59-A6C34878D82A}">
                    <a16:rowId xmlns:a16="http://schemas.microsoft.com/office/drawing/2014/main" val="1439652005"/>
                  </a:ext>
                </a:extLst>
              </a:tr>
              <a:tr h="179539">
                <a:tc>
                  <a:txBody>
                    <a:bodyPr/>
                    <a:lstStyle/>
                    <a:p>
                      <a:pPr algn="ctr" fontAlgn="b"/>
                      <a:r>
                        <a:rPr lang="en-US" sz="900" b="0" i="0" u="none" strike="noStrike">
                          <a:solidFill>
                            <a:srgbClr val="000000"/>
                          </a:solidFill>
                          <a:effectLst/>
                          <a:latin typeface="Calibri" panose="020F0502020204030204" pitchFamily="34" charset="0"/>
                        </a:rPr>
                        <a:t>A-3</a:t>
                      </a:r>
                    </a:p>
                  </a:txBody>
                  <a:tcPr marL="7502" marR="7502" marT="7502" marB="0" anchor="b">
                    <a:lnL>
                      <a:noFill/>
                    </a:lnL>
                    <a:lnR>
                      <a:noFill/>
                    </a:lnR>
                    <a:lnT>
                      <a:noFill/>
                    </a:lnT>
                    <a:lnB>
                      <a:noFill/>
                    </a:lnB>
                  </a:tcPr>
                </a:tc>
                <a:tc>
                  <a:txBody>
                    <a:bodyPr/>
                    <a:lstStyle/>
                    <a:p>
                      <a:pPr algn="l" fontAlgn="ctr"/>
                      <a:r>
                        <a:rPr lang="en-US" sz="900" b="0" i="0" u="none" strike="noStrike">
                          <a:solidFill>
                            <a:srgbClr val="000000"/>
                          </a:solidFill>
                          <a:effectLst/>
                          <a:latin typeface="Calibri" panose="020F0502020204030204" pitchFamily="34" charset="0"/>
                        </a:rPr>
                        <a:t>Fire in the community (structure or wildland) severly damages infrastructure - prevention plan</a:t>
                      </a:r>
                    </a:p>
                  </a:txBody>
                  <a:tcPr marL="7502" marR="7502" marT="7502" marB="0" anchor="ctr">
                    <a:lnL>
                      <a:noFill/>
                    </a:lnL>
                    <a:lnR>
                      <a:noFill/>
                    </a:lnR>
                    <a:lnT>
                      <a:noFill/>
                    </a:lnT>
                    <a:lnB>
                      <a:noFill/>
                    </a:lnB>
                  </a:tcPr>
                </a:tc>
                <a:tc>
                  <a:txBody>
                    <a:bodyPr/>
                    <a:lstStyle/>
                    <a:p>
                      <a:pPr algn="l" fontAlgn="b"/>
                      <a:r>
                        <a:rPr lang="en-US" sz="900" b="0" i="0" u="none" strike="noStrike">
                          <a:solidFill>
                            <a:srgbClr val="000000"/>
                          </a:solidFill>
                          <a:effectLst/>
                          <a:latin typeface="Calibri" panose="020F0502020204030204" pitchFamily="34" charset="0"/>
                        </a:rPr>
                        <a:t>Critical</a:t>
                      </a:r>
                    </a:p>
                  </a:txBody>
                  <a:tcPr marL="7502" marR="7502" marT="7502" marB="0" anchor="b">
                    <a:lnL>
                      <a:noFill/>
                    </a:lnL>
                    <a:lnR>
                      <a:noFill/>
                    </a:lnR>
                    <a:lnT>
                      <a:noFill/>
                    </a:lnT>
                    <a:lnB>
                      <a:noFill/>
                    </a:lnB>
                  </a:tcPr>
                </a:tc>
                <a:extLst>
                  <a:ext uri="{0D108BD9-81ED-4DB2-BD59-A6C34878D82A}">
                    <a16:rowId xmlns:a16="http://schemas.microsoft.com/office/drawing/2014/main" val="766330031"/>
                  </a:ext>
                </a:extLst>
              </a:tr>
              <a:tr h="359077">
                <a:tc>
                  <a:txBody>
                    <a:bodyPr/>
                    <a:lstStyle/>
                    <a:p>
                      <a:pPr algn="ctr" fontAlgn="b"/>
                      <a:r>
                        <a:rPr lang="en-US" sz="900" b="0" i="0" u="none" strike="noStrike">
                          <a:solidFill>
                            <a:srgbClr val="000000"/>
                          </a:solidFill>
                          <a:effectLst/>
                          <a:latin typeface="Calibri" panose="020F0502020204030204" pitchFamily="34" charset="0"/>
                        </a:rPr>
                        <a:t>A-5</a:t>
                      </a:r>
                    </a:p>
                  </a:txBody>
                  <a:tcPr marL="7502" marR="7502" marT="7502" marB="0" anchor="b">
                    <a:lnL>
                      <a:noFill/>
                    </a:lnL>
                    <a:lnR>
                      <a:noFill/>
                    </a:lnR>
                    <a:lnT>
                      <a:noFill/>
                    </a:lnT>
                    <a:lnB>
                      <a:noFill/>
                    </a:lnB>
                  </a:tcPr>
                </a:tc>
                <a:tc>
                  <a:txBody>
                    <a:bodyPr/>
                    <a:lstStyle/>
                    <a:p>
                      <a:pPr algn="l" fontAlgn="ctr"/>
                      <a:r>
                        <a:rPr lang="en-US" sz="900" b="0" i="0" u="none" strike="noStrike">
                          <a:solidFill>
                            <a:srgbClr val="000000"/>
                          </a:solidFill>
                          <a:effectLst/>
                          <a:latin typeface="Calibri" panose="020F0502020204030204" pitchFamily="34" charset="0"/>
                        </a:rPr>
                        <a:t>Lack of documented District-wide incident response plan for compromised water and sewer services (including Monitoring, Response, Communication, Contacts - including Vendors, etc.)</a:t>
                      </a:r>
                    </a:p>
                  </a:txBody>
                  <a:tcPr marL="7502" marR="7502" marT="7502" marB="0" anchor="ctr">
                    <a:lnL>
                      <a:noFill/>
                    </a:lnL>
                    <a:lnR>
                      <a:noFill/>
                    </a:lnR>
                    <a:lnT>
                      <a:noFill/>
                    </a:lnT>
                    <a:lnB>
                      <a:noFill/>
                    </a:lnB>
                  </a:tcPr>
                </a:tc>
                <a:tc>
                  <a:txBody>
                    <a:bodyPr/>
                    <a:lstStyle/>
                    <a:p>
                      <a:pPr algn="l" fontAlgn="b"/>
                      <a:r>
                        <a:rPr lang="en-US" sz="900" b="0" i="0" u="none" strike="noStrike" dirty="0">
                          <a:solidFill>
                            <a:srgbClr val="000000"/>
                          </a:solidFill>
                          <a:effectLst/>
                          <a:latin typeface="Calibri" panose="020F0502020204030204" pitchFamily="34" charset="0"/>
                        </a:rPr>
                        <a:t>Critical</a:t>
                      </a:r>
                    </a:p>
                  </a:txBody>
                  <a:tcPr marL="7502" marR="7502" marT="7502" marB="0" anchor="b">
                    <a:lnL>
                      <a:noFill/>
                    </a:lnL>
                    <a:lnR>
                      <a:noFill/>
                    </a:lnR>
                    <a:lnT>
                      <a:noFill/>
                    </a:lnT>
                    <a:lnB>
                      <a:noFill/>
                    </a:lnB>
                  </a:tcPr>
                </a:tc>
                <a:extLst>
                  <a:ext uri="{0D108BD9-81ED-4DB2-BD59-A6C34878D82A}">
                    <a16:rowId xmlns:a16="http://schemas.microsoft.com/office/drawing/2014/main" val="2243274809"/>
                  </a:ext>
                </a:extLst>
              </a:tr>
              <a:tr h="179539">
                <a:tc>
                  <a:txBody>
                    <a:bodyPr/>
                    <a:lstStyle/>
                    <a:p>
                      <a:pPr algn="ctr" fontAlgn="b"/>
                      <a:r>
                        <a:rPr lang="en-US" sz="900" b="0" i="0" u="none" strike="noStrike">
                          <a:solidFill>
                            <a:srgbClr val="000000"/>
                          </a:solidFill>
                          <a:effectLst/>
                          <a:latin typeface="Calibri" panose="020F0502020204030204" pitchFamily="34" charset="0"/>
                        </a:rPr>
                        <a:t>A-12</a:t>
                      </a:r>
                    </a:p>
                  </a:txBody>
                  <a:tcPr marL="7502" marR="7502" marT="7502" marB="0" anchor="b">
                    <a:lnL>
                      <a:noFill/>
                    </a:lnL>
                    <a:lnR>
                      <a:noFill/>
                    </a:lnR>
                    <a:lnT>
                      <a:noFill/>
                    </a:lnT>
                    <a:lnB>
                      <a:noFill/>
                    </a:lnB>
                  </a:tcPr>
                </a:tc>
                <a:tc>
                  <a:txBody>
                    <a:bodyPr/>
                    <a:lstStyle/>
                    <a:p>
                      <a:pPr algn="l" fontAlgn="b"/>
                      <a:r>
                        <a:rPr lang="en-US" sz="900" b="0" i="0" u="none" strike="noStrike">
                          <a:solidFill>
                            <a:srgbClr val="000000"/>
                          </a:solidFill>
                          <a:effectLst/>
                          <a:latin typeface="Calibri" panose="020F0502020204030204" pitchFamily="34" charset="0"/>
                        </a:rPr>
                        <a:t>Risk to system during sustained power outages with documented response plan</a:t>
                      </a:r>
                    </a:p>
                  </a:txBody>
                  <a:tcPr marL="7502" marR="7502" marT="7502" marB="0" anchor="b">
                    <a:lnL>
                      <a:noFill/>
                    </a:lnL>
                    <a:lnR>
                      <a:noFill/>
                    </a:lnR>
                    <a:lnT>
                      <a:noFill/>
                    </a:lnT>
                    <a:lnB>
                      <a:noFill/>
                    </a:lnB>
                  </a:tcPr>
                </a:tc>
                <a:tc>
                  <a:txBody>
                    <a:bodyPr/>
                    <a:lstStyle/>
                    <a:p>
                      <a:pPr algn="l" fontAlgn="b"/>
                      <a:r>
                        <a:rPr lang="en-US" sz="900" b="0" i="0" u="none" strike="noStrike">
                          <a:solidFill>
                            <a:srgbClr val="000000"/>
                          </a:solidFill>
                          <a:effectLst/>
                          <a:latin typeface="Calibri" panose="020F0502020204030204" pitchFamily="34" charset="0"/>
                        </a:rPr>
                        <a:t>Critical</a:t>
                      </a:r>
                    </a:p>
                  </a:txBody>
                  <a:tcPr marL="7502" marR="7502" marT="7502" marB="0" anchor="b">
                    <a:lnL>
                      <a:noFill/>
                    </a:lnL>
                    <a:lnR>
                      <a:noFill/>
                    </a:lnR>
                    <a:lnT>
                      <a:noFill/>
                    </a:lnT>
                    <a:lnB>
                      <a:noFill/>
                    </a:lnB>
                  </a:tcPr>
                </a:tc>
                <a:extLst>
                  <a:ext uri="{0D108BD9-81ED-4DB2-BD59-A6C34878D82A}">
                    <a16:rowId xmlns:a16="http://schemas.microsoft.com/office/drawing/2014/main" val="1943303730"/>
                  </a:ext>
                </a:extLst>
              </a:tr>
              <a:tr h="179539">
                <a:tc>
                  <a:txBody>
                    <a:bodyPr/>
                    <a:lstStyle/>
                    <a:p>
                      <a:pPr algn="ctr" fontAlgn="b"/>
                      <a:r>
                        <a:rPr lang="en-US" sz="900" b="0" i="0" u="none" strike="noStrike">
                          <a:solidFill>
                            <a:srgbClr val="000000"/>
                          </a:solidFill>
                          <a:effectLst/>
                          <a:latin typeface="Calibri" panose="020F0502020204030204" pitchFamily="34" charset="0"/>
                        </a:rPr>
                        <a:t>D-3</a:t>
                      </a:r>
                    </a:p>
                  </a:txBody>
                  <a:tcPr marL="7502" marR="7502" marT="7502" marB="0" anchor="b">
                    <a:lnL>
                      <a:noFill/>
                    </a:lnL>
                    <a:lnR>
                      <a:noFill/>
                    </a:lnR>
                    <a:lnT>
                      <a:noFill/>
                    </a:lnT>
                    <a:lnB>
                      <a:noFill/>
                    </a:lnB>
                  </a:tcPr>
                </a:tc>
                <a:tc>
                  <a:txBody>
                    <a:bodyPr/>
                    <a:lstStyle/>
                    <a:p>
                      <a:pPr algn="l" fontAlgn="b"/>
                      <a:r>
                        <a:rPr lang="en-US" sz="900" b="0" i="0" u="none" strike="noStrike">
                          <a:solidFill>
                            <a:srgbClr val="000000"/>
                          </a:solidFill>
                          <a:effectLst/>
                          <a:latin typeface="Calibri" panose="020F0502020204030204" pitchFamily="34" charset="0"/>
                        </a:rPr>
                        <a:t>Lack of operational and administrative documentation will be gap with employee transitions</a:t>
                      </a:r>
                    </a:p>
                  </a:txBody>
                  <a:tcPr marL="7502" marR="7502" marT="7502" marB="0" anchor="b">
                    <a:lnL>
                      <a:noFill/>
                    </a:lnL>
                    <a:lnR>
                      <a:noFill/>
                    </a:lnR>
                    <a:lnT>
                      <a:noFill/>
                    </a:lnT>
                    <a:lnB>
                      <a:noFill/>
                    </a:lnB>
                  </a:tcPr>
                </a:tc>
                <a:tc>
                  <a:txBody>
                    <a:bodyPr/>
                    <a:lstStyle/>
                    <a:p>
                      <a:pPr algn="l" fontAlgn="b"/>
                      <a:r>
                        <a:rPr lang="en-US" sz="900" b="0" i="0" u="none" strike="noStrike">
                          <a:solidFill>
                            <a:srgbClr val="000000"/>
                          </a:solidFill>
                          <a:effectLst/>
                          <a:latin typeface="Calibri" panose="020F0502020204030204" pitchFamily="34" charset="0"/>
                        </a:rPr>
                        <a:t>Critical</a:t>
                      </a:r>
                    </a:p>
                  </a:txBody>
                  <a:tcPr marL="7502" marR="7502" marT="7502" marB="0" anchor="b">
                    <a:lnL>
                      <a:noFill/>
                    </a:lnL>
                    <a:lnR>
                      <a:noFill/>
                    </a:lnR>
                    <a:lnT>
                      <a:noFill/>
                    </a:lnT>
                    <a:lnB>
                      <a:noFill/>
                    </a:lnB>
                  </a:tcPr>
                </a:tc>
                <a:extLst>
                  <a:ext uri="{0D108BD9-81ED-4DB2-BD59-A6C34878D82A}">
                    <a16:rowId xmlns:a16="http://schemas.microsoft.com/office/drawing/2014/main" val="1735305043"/>
                  </a:ext>
                </a:extLst>
              </a:tr>
              <a:tr h="179539">
                <a:tc>
                  <a:txBody>
                    <a:bodyPr/>
                    <a:lstStyle/>
                    <a:p>
                      <a:pPr algn="ctr" fontAlgn="b"/>
                      <a:r>
                        <a:rPr lang="en-US" sz="900" b="0" i="0" u="none" strike="noStrike">
                          <a:solidFill>
                            <a:srgbClr val="000000"/>
                          </a:solidFill>
                          <a:effectLst/>
                          <a:latin typeface="Calibri" panose="020F0502020204030204" pitchFamily="34" charset="0"/>
                        </a:rPr>
                        <a:t>E-3</a:t>
                      </a:r>
                    </a:p>
                  </a:txBody>
                  <a:tcPr marL="7502" marR="7502" marT="7502" marB="0" anchor="b">
                    <a:lnL>
                      <a:noFill/>
                    </a:lnL>
                    <a:lnR>
                      <a:noFill/>
                    </a:lnR>
                    <a:lnT>
                      <a:noFill/>
                    </a:lnT>
                    <a:lnB>
                      <a:noFill/>
                    </a:lnB>
                  </a:tcPr>
                </a:tc>
                <a:tc>
                  <a:txBody>
                    <a:bodyPr/>
                    <a:lstStyle/>
                    <a:p>
                      <a:pPr algn="l" fontAlgn="b"/>
                      <a:r>
                        <a:rPr lang="en-US" sz="900" b="0" i="0" u="none" strike="noStrike">
                          <a:solidFill>
                            <a:srgbClr val="000000"/>
                          </a:solidFill>
                          <a:effectLst/>
                          <a:latin typeface="Calibri" panose="020F0502020204030204" pitchFamily="34" charset="0"/>
                        </a:rPr>
                        <a:t>Not aware of who is responsible for new laws and codes - trust somebody must do something though</a:t>
                      </a:r>
                    </a:p>
                  </a:txBody>
                  <a:tcPr marL="7502" marR="7502" marT="7502" marB="0" anchor="b">
                    <a:lnL>
                      <a:noFill/>
                    </a:lnL>
                    <a:lnR>
                      <a:noFill/>
                    </a:lnR>
                    <a:lnT>
                      <a:noFill/>
                    </a:lnT>
                    <a:lnB>
                      <a:noFill/>
                    </a:lnB>
                  </a:tcPr>
                </a:tc>
                <a:tc>
                  <a:txBody>
                    <a:bodyPr/>
                    <a:lstStyle/>
                    <a:p>
                      <a:pPr algn="l" fontAlgn="b"/>
                      <a:r>
                        <a:rPr lang="en-US" sz="900" b="0" i="0" u="none" strike="noStrike">
                          <a:solidFill>
                            <a:srgbClr val="000000"/>
                          </a:solidFill>
                          <a:effectLst/>
                          <a:latin typeface="Calibri" panose="020F0502020204030204" pitchFamily="34" charset="0"/>
                        </a:rPr>
                        <a:t>Critical</a:t>
                      </a:r>
                    </a:p>
                  </a:txBody>
                  <a:tcPr marL="7502" marR="7502" marT="7502" marB="0" anchor="b">
                    <a:lnL>
                      <a:noFill/>
                    </a:lnL>
                    <a:lnR>
                      <a:noFill/>
                    </a:lnR>
                    <a:lnT>
                      <a:noFill/>
                    </a:lnT>
                    <a:lnB>
                      <a:noFill/>
                    </a:lnB>
                  </a:tcPr>
                </a:tc>
                <a:extLst>
                  <a:ext uri="{0D108BD9-81ED-4DB2-BD59-A6C34878D82A}">
                    <a16:rowId xmlns:a16="http://schemas.microsoft.com/office/drawing/2014/main" val="117683097"/>
                  </a:ext>
                </a:extLst>
              </a:tr>
              <a:tr h="179539">
                <a:tc>
                  <a:txBody>
                    <a:bodyPr/>
                    <a:lstStyle/>
                    <a:p>
                      <a:pPr algn="ctr" fontAlgn="b"/>
                      <a:r>
                        <a:rPr lang="en-US" sz="900" b="0" i="0" u="none" strike="noStrike">
                          <a:solidFill>
                            <a:srgbClr val="000000"/>
                          </a:solidFill>
                          <a:effectLst/>
                          <a:latin typeface="Calibri" panose="020F0502020204030204" pitchFamily="34" charset="0"/>
                        </a:rPr>
                        <a:t>F-1</a:t>
                      </a:r>
                    </a:p>
                  </a:txBody>
                  <a:tcPr marL="7502" marR="7502" marT="7502" marB="0" anchor="b">
                    <a:lnL>
                      <a:noFill/>
                    </a:lnL>
                    <a:lnR>
                      <a:noFill/>
                    </a:lnR>
                    <a:lnT>
                      <a:noFill/>
                    </a:lnT>
                    <a:lnB>
                      <a:noFill/>
                    </a:lnB>
                  </a:tcPr>
                </a:tc>
                <a:tc>
                  <a:txBody>
                    <a:bodyPr/>
                    <a:lstStyle/>
                    <a:p>
                      <a:pPr algn="l" fontAlgn="ctr"/>
                      <a:r>
                        <a:rPr lang="en-US" sz="900" b="0" i="0" u="none" strike="noStrike">
                          <a:solidFill>
                            <a:srgbClr val="000000"/>
                          </a:solidFill>
                          <a:effectLst/>
                          <a:latin typeface="Calibri" panose="020F0502020204030204" pitchFamily="34" charset="0"/>
                        </a:rPr>
                        <a:t>Water supply is comprised and not potable - for whatever reason -  do we have backup for safe, clean water </a:t>
                      </a:r>
                    </a:p>
                  </a:txBody>
                  <a:tcPr marL="7502" marR="7502" marT="7502" marB="0" anchor="ctr">
                    <a:lnL>
                      <a:noFill/>
                    </a:lnL>
                    <a:lnR>
                      <a:noFill/>
                    </a:lnR>
                    <a:lnT>
                      <a:noFill/>
                    </a:lnT>
                    <a:lnB>
                      <a:noFill/>
                    </a:lnB>
                  </a:tcPr>
                </a:tc>
                <a:tc>
                  <a:txBody>
                    <a:bodyPr/>
                    <a:lstStyle/>
                    <a:p>
                      <a:pPr algn="l" fontAlgn="b"/>
                      <a:r>
                        <a:rPr lang="en-US" sz="900" b="0" i="0" u="none" strike="noStrike">
                          <a:solidFill>
                            <a:srgbClr val="000000"/>
                          </a:solidFill>
                          <a:effectLst/>
                          <a:latin typeface="Calibri" panose="020F0502020204030204" pitchFamily="34" charset="0"/>
                        </a:rPr>
                        <a:t>Critical</a:t>
                      </a:r>
                    </a:p>
                  </a:txBody>
                  <a:tcPr marL="7502" marR="7502" marT="7502" marB="0" anchor="b">
                    <a:lnL>
                      <a:noFill/>
                    </a:lnL>
                    <a:lnR>
                      <a:noFill/>
                    </a:lnR>
                    <a:lnT>
                      <a:noFill/>
                    </a:lnT>
                    <a:lnB>
                      <a:noFill/>
                    </a:lnB>
                  </a:tcPr>
                </a:tc>
                <a:extLst>
                  <a:ext uri="{0D108BD9-81ED-4DB2-BD59-A6C34878D82A}">
                    <a16:rowId xmlns:a16="http://schemas.microsoft.com/office/drawing/2014/main" val="731248156"/>
                  </a:ext>
                </a:extLst>
              </a:tr>
              <a:tr h="179539">
                <a:tc>
                  <a:txBody>
                    <a:bodyPr/>
                    <a:lstStyle/>
                    <a:p>
                      <a:pPr algn="ctr" fontAlgn="b"/>
                      <a:r>
                        <a:rPr lang="en-US" sz="900" b="0" i="0" u="none" strike="noStrike">
                          <a:solidFill>
                            <a:srgbClr val="000000"/>
                          </a:solidFill>
                          <a:effectLst/>
                          <a:latin typeface="Calibri" panose="020F0502020204030204" pitchFamily="34" charset="0"/>
                        </a:rPr>
                        <a:t>F-2</a:t>
                      </a:r>
                    </a:p>
                  </a:txBody>
                  <a:tcPr marL="7502" marR="7502" marT="7502" marB="0" anchor="b">
                    <a:lnL>
                      <a:noFill/>
                    </a:lnL>
                    <a:lnR>
                      <a:noFill/>
                    </a:lnR>
                    <a:lnT>
                      <a:noFill/>
                    </a:lnT>
                    <a:lnB>
                      <a:noFill/>
                    </a:lnB>
                  </a:tcPr>
                </a:tc>
                <a:tc>
                  <a:txBody>
                    <a:bodyPr/>
                    <a:lstStyle/>
                    <a:p>
                      <a:pPr algn="l" fontAlgn="ctr"/>
                      <a:r>
                        <a:rPr lang="en-US" sz="900" b="0" i="0" u="none" strike="noStrike">
                          <a:solidFill>
                            <a:srgbClr val="000000"/>
                          </a:solidFill>
                          <a:effectLst/>
                          <a:latin typeface="Calibri" panose="020F0502020204030204" pitchFamily="34" charset="0"/>
                        </a:rPr>
                        <a:t>Quantity of water is diminished and not enough water to meet demand</a:t>
                      </a:r>
                    </a:p>
                  </a:txBody>
                  <a:tcPr marL="7502" marR="7502" marT="7502" marB="0" anchor="ctr">
                    <a:lnL>
                      <a:noFill/>
                    </a:lnL>
                    <a:lnR>
                      <a:noFill/>
                    </a:lnR>
                    <a:lnT>
                      <a:noFill/>
                    </a:lnT>
                    <a:lnB>
                      <a:noFill/>
                    </a:lnB>
                  </a:tcPr>
                </a:tc>
                <a:tc>
                  <a:txBody>
                    <a:bodyPr/>
                    <a:lstStyle/>
                    <a:p>
                      <a:pPr algn="l" fontAlgn="b"/>
                      <a:r>
                        <a:rPr lang="en-US" sz="900" b="0" i="0" u="none" strike="noStrike">
                          <a:solidFill>
                            <a:srgbClr val="000000"/>
                          </a:solidFill>
                          <a:effectLst/>
                          <a:latin typeface="Calibri" panose="020F0502020204030204" pitchFamily="34" charset="0"/>
                        </a:rPr>
                        <a:t>Critical</a:t>
                      </a:r>
                    </a:p>
                  </a:txBody>
                  <a:tcPr marL="7502" marR="7502" marT="7502" marB="0" anchor="b">
                    <a:lnL>
                      <a:noFill/>
                    </a:lnL>
                    <a:lnR>
                      <a:noFill/>
                    </a:lnR>
                    <a:lnT>
                      <a:noFill/>
                    </a:lnT>
                    <a:lnB>
                      <a:noFill/>
                    </a:lnB>
                  </a:tcPr>
                </a:tc>
                <a:extLst>
                  <a:ext uri="{0D108BD9-81ED-4DB2-BD59-A6C34878D82A}">
                    <a16:rowId xmlns:a16="http://schemas.microsoft.com/office/drawing/2014/main" val="623391648"/>
                  </a:ext>
                </a:extLst>
              </a:tr>
              <a:tr h="179539">
                <a:tc>
                  <a:txBody>
                    <a:bodyPr/>
                    <a:lstStyle/>
                    <a:p>
                      <a:pPr algn="ctr" fontAlgn="b"/>
                      <a:r>
                        <a:rPr lang="en-US" sz="900" b="0" i="0" u="none" strike="noStrike">
                          <a:solidFill>
                            <a:srgbClr val="000000"/>
                          </a:solidFill>
                          <a:effectLst/>
                          <a:latin typeface="Calibri" panose="020F0502020204030204" pitchFamily="34" charset="0"/>
                        </a:rPr>
                        <a:t>G-1</a:t>
                      </a:r>
                    </a:p>
                  </a:txBody>
                  <a:tcPr marL="7502" marR="7502" marT="7502" marB="0" anchor="b">
                    <a:lnL>
                      <a:noFill/>
                    </a:lnL>
                    <a:lnR>
                      <a:noFill/>
                    </a:lnR>
                    <a:lnT>
                      <a:noFill/>
                    </a:lnT>
                    <a:lnB>
                      <a:noFill/>
                    </a:lnB>
                  </a:tcPr>
                </a:tc>
                <a:tc>
                  <a:txBody>
                    <a:bodyPr/>
                    <a:lstStyle/>
                    <a:p>
                      <a:pPr algn="l" fontAlgn="b"/>
                      <a:r>
                        <a:rPr lang="en-US" sz="900" b="0" i="0" u="none" strike="noStrike">
                          <a:solidFill>
                            <a:srgbClr val="000000"/>
                          </a:solidFill>
                          <a:effectLst/>
                          <a:latin typeface="Calibri" panose="020F0502020204030204" pitchFamily="34" charset="0"/>
                        </a:rPr>
                        <a:t>Need to expand capcity as community grows - are we capable?</a:t>
                      </a:r>
                    </a:p>
                  </a:txBody>
                  <a:tcPr marL="7502" marR="7502" marT="7502" marB="0" anchor="b">
                    <a:lnL>
                      <a:noFill/>
                    </a:lnL>
                    <a:lnR>
                      <a:noFill/>
                    </a:lnR>
                    <a:lnT>
                      <a:noFill/>
                    </a:lnT>
                    <a:lnB>
                      <a:noFill/>
                    </a:lnB>
                  </a:tcPr>
                </a:tc>
                <a:tc>
                  <a:txBody>
                    <a:bodyPr/>
                    <a:lstStyle/>
                    <a:p>
                      <a:pPr algn="l" fontAlgn="b"/>
                      <a:r>
                        <a:rPr lang="en-US" sz="900" b="0" i="0" u="none" strike="noStrike">
                          <a:solidFill>
                            <a:srgbClr val="000000"/>
                          </a:solidFill>
                          <a:effectLst/>
                          <a:latin typeface="Calibri" panose="020F0502020204030204" pitchFamily="34" charset="0"/>
                        </a:rPr>
                        <a:t>Critical</a:t>
                      </a:r>
                    </a:p>
                  </a:txBody>
                  <a:tcPr marL="7502" marR="7502" marT="7502" marB="0" anchor="b">
                    <a:lnL>
                      <a:noFill/>
                    </a:lnL>
                    <a:lnR>
                      <a:noFill/>
                    </a:lnR>
                    <a:lnT>
                      <a:noFill/>
                    </a:lnT>
                    <a:lnB>
                      <a:noFill/>
                    </a:lnB>
                  </a:tcPr>
                </a:tc>
                <a:extLst>
                  <a:ext uri="{0D108BD9-81ED-4DB2-BD59-A6C34878D82A}">
                    <a16:rowId xmlns:a16="http://schemas.microsoft.com/office/drawing/2014/main" val="3302655192"/>
                  </a:ext>
                </a:extLst>
              </a:tr>
              <a:tr h="179539">
                <a:tc>
                  <a:txBody>
                    <a:bodyPr/>
                    <a:lstStyle/>
                    <a:p>
                      <a:pPr algn="ctr" fontAlgn="b"/>
                      <a:r>
                        <a:rPr lang="en-US" sz="900" b="0" i="0" u="none" strike="noStrike">
                          <a:solidFill>
                            <a:srgbClr val="000000"/>
                          </a:solidFill>
                          <a:effectLst/>
                          <a:latin typeface="Calibri" panose="020F0502020204030204" pitchFamily="34" charset="0"/>
                        </a:rPr>
                        <a:t>G-3</a:t>
                      </a:r>
                    </a:p>
                  </a:txBody>
                  <a:tcPr marL="7502" marR="7502" marT="7502" marB="0" anchor="b">
                    <a:lnL>
                      <a:noFill/>
                    </a:lnL>
                    <a:lnR>
                      <a:noFill/>
                    </a:lnR>
                    <a:lnT>
                      <a:noFill/>
                    </a:lnT>
                    <a:lnB>
                      <a:noFill/>
                    </a:lnB>
                  </a:tcPr>
                </a:tc>
                <a:tc>
                  <a:txBody>
                    <a:bodyPr/>
                    <a:lstStyle/>
                    <a:p>
                      <a:pPr algn="l" fontAlgn="ctr"/>
                      <a:r>
                        <a:rPr lang="en-US" sz="900" b="0" i="0" u="none" strike="noStrike" dirty="0">
                          <a:solidFill>
                            <a:srgbClr val="000000"/>
                          </a:solidFill>
                          <a:effectLst/>
                          <a:latin typeface="Calibri" panose="020F0502020204030204" pitchFamily="34" charset="0"/>
                        </a:rPr>
                        <a:t>Lack of reliable (and visible) process for identifying sewer issue (quality or quantity) proactively causes </a:t>
                      </a:r>
                      <a:r>
                        <a:rPr lang="en-US" sz="900" b="0" i="0" u="none" strike="noStrike" dirty="0" err="1">
                          <a:solidFill>
                            <a:srgbClr val="000000"/>
                          </a:solidFill>
                          <a:effectLst/>
                          <a:latin typeface="Calibri" panose="020F0502020204030204" pitchFamily="34" charset="0"/>
                        </a:rPr>
                        <a:t>someoneto</a:t>
                      </a:r>
                      <a:r>
                        <a:rPr lang="en-US" sz="900" b="0" i="0" u="none" strike="noStrike" dirty="0">
                          <a:solidFill>
                            <a:srgbClr val="000000"/>
                          </a:solidFill>
                          <a:effectLst/>
                          <a:latin typeface="Calibri" panose="020F0502020204030204" pitchFamily="34" charset="0"/>
                        </a:rPr>
                        <a:t> be harmed</a:t>
                      </a:r>
                    </a:p>
                  </a:txBody>
                  <a:tcPr marL="7502" marR="7502" marT="7502" marB="0" anchor="ctr">
                    <a:lnL>
                      <a:noFill/>
                    </a:lnL>
                    <a:lnR>
                      <a:noFill/>
                    </a:lnR>
                    <a:lnT>
                      <a:noFill/>
                    </a:lnT>
                    <a:lnB>
                      <a:noFill/>
                    </a:lnB>
                  </a:tcPr>
                </a:tc>
                <a:tc>
                  <a:txBody>
                    <a:bodyPr/>
                    <a:lstStyle/>
                    <a:p>
                      <a:pPr algn="l" fontAlgn="b"/>
                      <a:r>
                        <a:rPr lang="en-US" sz="900" b="0" i="0" u="none" strike="noStrike">
                          <a:solidFill>
                            <a:srgbClr val="000000"/>
                          </a:solidFill>
                          <a:effectLst/>
                          <a:latin typeface="Calibri" panose="020F0502020204030204" pitchFamily="34" charset="0"/>
                        </a:rPr>
                        <a:t>Critical</a:t>
                      </a:r>
                    </a:p>
                  </a:txBody>
                  <a:tcPr marL="7502" marR="7502" marT="7502" marB="0" anchor="b">
                    <a:lnL>
                      <a:noFill/>
                    </a:lnL>
                    <a:lnR>
                      <a:noFill/>
                    </a:lnR>
                    <a:lnT>
                      <a:noFill/>
                    </a:lnT>
                    <a:lnB>
                      <a:noFill/>
                    </a:lnB>
                  </a:tcPr>
                </a:tc>
                <a:extLst>
                  <a:ext uri="{0D108BD9-81ED-4DB2-BD59-A6C34878D82A}">
                    <a16:rowId xmlns:a16="http://schemas.microsoft.com/office/drawing/2014/main" val="2381653836"/>
                  </a:ext>
                </a:extLst>
              </a:tr>
              <a:tr h="179539">
                <a:tc>
                  <a:txBody>
                    <a:bodyPr/>
                    <a:lstStyle/>
                    <a:p>
                      <a:pPr algn="ctr" fontAlgn="b"/>
                      <a:r>
                        <a:rPr lang="en-US" sz="900" b="0" i="0" u="none" strike="noStrike">
                          <a:solidFill>
                            <a:srgbClr val="000000"/>
                          </a:solidFill>
                          <a:effectLst/>
                          <a:latin typeface="Calibri" panose="020F0502020204030204" pitchFamily="34" charset="0"/>
                        </a:rPr>
                        <a:t>H-4</a:t>
                      </a:r>
                    </a:p>
                  </a:txBody>
                  <a:tcPr marL="7502" marR="7502" marT="7502" marB="0" anchor="b">
                    <a:lnL>
                      <a:noFill/>
                    </a:lnL>
                    <a:lnR>
                      <a:noFill/>
                    </a:lnR>
                    <a:lnT>
                      <a:noFill/>
                    </a:lnT>
                    <a:lnB>
                      <a:noFill/>
                    </a:lnB>
                  </a:tcPr>
                </a:tc>
                <a:tc>
                  <a:txBody>
                    <a:bodyPr/>
                    <a:lstStyle/>
                    <a:p>
                      <a:pPr algn="l" fontAlgn="b"/>
                      <a:r>
                        <a:rPr lang="en-US" sz="900" b="0" i="0" u="none" strike="noStrike">
                          <a:solidFill>
                            <a:srgbClr val="000000"/>
                          </a:solidFill>
                          <a:effectLst/>
                          <a:latin typeface="Calibri" panose="020F0502020204030204" pitchFamily="34" charset="0"/>
                        </a:rPr>
                        <a:t>Land continguous to community is not fully managing fire risk - define our role as influencers</a:t>
                      </a:r>
                    </a:p>
                  </a:txBody>
                  <a:tcPr marL="7502" marR="7502" marT="7502" marB="0" anchor="b">
                    <a:lnL>
                      <a:noFill/>
                    </a:lnL>
                    <a:lnR>
                      <a:noFill/>
                    </a:lnR>
                    <a:lnT>
                      <a:noFill/>
                    </a:lnT>
                    <a:lnB>
                      <a:noFill/>
                    </a:lnB>
                  </a:tcPr>
                </a:tc>
                <a:tc>
                  <a:txBody>
                    <a:bodyPr/>
                    <a:lstStyle/>
                    <a:p>
                      <a:pPr algn="l" fontAlgn="b"/>
                      <a:r>
                        <a:rPr lang="en-US" sz="900" b="0" i="0" u="none" strike="noStrike">
                          <a:solidFill>
                            <a:srgbClr val="000000"/>
                          </a:solidFill>
                          <a:effectLst/>
                          <a:latin typeface="Calibri" panose="020F0502020204030204" pitchFamily="34" charset="0"/>
                        </a:rPr>
                        <a:t>Critical</a:t>
                      </a:r>
                    </a:p>
                  </a:txBody>
                  <a:tcPr marL="7502" marR="7502" marT="7502" marB="0" anchor="b">
                    <a:lnL>
                      <a:noFill/>
                    </a:lnL>
                    <a:lnR>
                      <a:noFill/>
                    </a:lnR>
                    <a:lnT>
                      <a:noFill/>
                    </a:lnT>
                    <a:lnB>
                      <a:noFill/>
                    </a:lnB>
                  </a:tcPr>
                </a:tc>
                <a:extLst>
                  <a:ext uri="{0D108BD9-81ED-4DB2-BD59-A6C34878D82A}">
                    <a16:rowId xmlns:a16="http://schemas.microsoft.com/office/drawing/2014/main" val="2820852704"/>
                  </a:ext>
                </a:extLst>
              </a:tr>
              <a:tr h="179539">
                <a:tc>
                  <a:txBody>
                    <a:bodyPr/>
                    <a:lstStyle/>
                    <a:p>
                      <a:pPr algn="ctr" fontAlgn="b"/>
                      <a:r>
                        <a:rPr lang="en-US" sz="900" b="0" i="0" u="none" strike="noStrike">
                          <a:solidFill>
                            <a:srgbClr val="000000"/>
                          </a:solidFill>
                          <a:effectLst/>
                          <a:latin typeface="Calibri" panose="020F0502020204030204" pitchFamily="34" charset="0"/>
                        </a:rPr>
                        <a:t>H-6</a:t>
                      </a:r>
                    </a:p>
                  </a:txBody>
                  <a:tcPr marL="7502" marR="7502" marT="7502" marB="0" anchor="b">
                    <a:lnL>
                      <a:noFill/>
                    </a:lnL>
                    <a:lnR>
                      <a:noFill/>
                    </a:lnR>
                    <a:lnT>
                      <a:noFill/>
                    </a:lnT>
                    <a:lnB>
                      <a:noFill/>
                    </a:lnB>
                  </a:tcPr>
                </a:tc>
                <a:tc>
                  <a:txBody>
                    <a:bodyPr/>
                    <a:lstStyle/>
                    <a:p>
                      <a:pPr algn="l" fontAlgn="b"/>
                      <a:r>
                        <a:rPr lang="en-US" sz="900" b="0" i="0" u="none" strike="noStrike">
                          <a:solidFill>
                            <a:srgbClr val="000000"/>
                          </a:solidFill>
                          <a:effectLst/>
                          <a:latin typeface="Calibri" panose="020F0502020204030204" pitchFamily="34" charset="0"/>
                        </a:rPr>
                        <a:t>District does not have enough water to support effective fire suppression </a:t>
                      </a:r>
                    </a:p>
                  </a:txBody>
                  <a:tcPr marL="7502" marR="7502" marT="7502" marB="0" anchor="b">
                    <a:lnL>
                      <a:noFill/>
                    </a:lnL>
                    <a:lnR>
                      <a:noFill/>
                    </a:lnR>
                    <a:lnT>
                      <a:noFill/>
                    </a:lnT>
                    <a:lnB>
                      <a:noFill/>
                    </a:lnB>
                  </a:tcPr>
                </a:tc>
                <a:tc>
                  <a:txBody>
                    <a:bodyPr/>
                    <a:lstStyle/>
                    <a:p>
                      <a:pPr algn="l" fontAlgn="b"/>
                      <a:r>
                        <a:rPr lang="en-US" sz="900" b="0" i="0" u="none" strike="noStrike">
                          <a:solidFill>
                            <a:srgbClr val="000000"/>
                          </a:solidFill>
                          <a:effectLst/>
                          <a:latin typeface="Calibri" panose="020F0502020204030204" pitchFamily="34" charset="0"/>
                        </a:rPr>
                        <a:t>Critical</a:t>
                      </a:r>
                    </a:p>
                  </a:txBody>
                  <a:tcPr marL="7502" marR="7502" marT="7502" marB="0" anchor="b">
                    <a:lnL>
                      <a:noFill/>
                    </a:lnL>
                    <a:lnR>
                      <a:noFill/>
                    </a:lnR>
                    <a:lnT>
                      <a:noFill/>
                    </a:lnT>
                    <a:lnB>
                      <a:noFill/>
                    </a:lnB>
                  </a:tcPr>
                </a:tc>
                <a:extLst>
                  <a:ext uri="{0D108BD9-81ED-4DB2-BD59-A6C34878D82A}">
                    <a16:rowId xmlns:a16="http://schemas.microsoft.com/office/drawing/2014/main" val="4144022295"/>
                  </a:ext>
                </a:extLst>
              </a:tr>
              <a:tr h="179539">
                <a:tc>
                  <a:txBody>
                    <a:bodyPr/>
                    <a:lstStyle/>
                    <a:p>
                      <a:pPr algn="ctr" fontAlgn="b"/>
                      <a:r>
                        <a:rPr lang="en-US" sz="900" b="0" i="0" u="none" strike="noStrike">
                          <a:solidFill>
                            <a:srgbClr val="000000"/>
                          </a:solidFill>
                          <a:effectLst/>
                          <a:latin typeface="Calibri" panose="020F0502020204030204" pitchFamily="34" charset="0"/>
                        </a:rPr>
                        <a:t>H-7</a:t>
                      </a:r>
                    </a:p>
                  </a:txBody>
                  <a:tcPr marL="7502" marR="7502" marT="7502" marB="0" anchor="b">
                    <a:lnL>
                      <a:noFill/>
                    </a:lnL>
                    <a:lnR>
                      <a:noFill/>
                    </a:lnR>
                    <a:lnT>
                      <a:noFill/>
                    </a:lnT>
                    <a:lnB>
                      <a:noFill/>
                    </a:lnB>
                  </a:tcPr>
                </a:tc>
                <a:tc>
                  <a:txBody>
                    <a:bodyPr/>
                    <a:lstStyle/>
                    <a:p>
                      <a:pPr algn="l" fontAlgn="b"/>
                      <a:r>
                        <a:rPr lang="en-US" sz="900" b="0" i="0" u="none" strike="noStrike">
                          <a:solidFill>
                            <a:srgbClr val="000000"/>
                          </a:solidFill>
                          <a:effectLst/>
                          <a:latin typeface="Calibri" panose="020F0502020204030204" pitchFamily="34" charset="0"/>
                        </a:rPr>
                        <a:t>The district does not have enough water pressure to support fire response</a:t>
                      </a:r>
                    </a:p>
                  </a:txBody>
                  <a:tcPr marL="7502" marR="7502" marT="7502" marB="0" anchor="b">
                    <a:lnL>
                      <a:noFill/>
                    </a:lnL>
                    <a:lnR>
                      <a:noFill/>
                    </a:lnR>
                    <a:lnT>
                      <a:noFill/>
                    </a:lnT>
                    <a:lnB>
                      <a:noFill/>
                    </a:lnB>
                  </a:tcPr>
                </a:tc>
                <a:tc>
                  <a:txBody>
                    <a:bodyPr/>
                    <a:lstStyle/>
                    <a:p>
                      <a:pPr algn="l" fontAlgn="b"/>
                      <a:r>
                        <a:rPr lang="en-US" sz="900" b="0" i="0" u="none" strike="noStrike">
                          <a:solidFill>
                            <a:srgbClr val="000000"/>
                          </a:solidFill>
                          <a:effectLst/>
                          <a:latin typeface="Calibri" panose="020F0502020204030204" pitchFamily="34" charset="0"/>
                        </a:rPr>
                        <a:t>Critical</a:t>
                      </a:r>
                    </a:p>
                  </a:txBody>
                  <a:tcPr marL="7502" marR="7502" marT="7502" marB="0" anchor="b">
                    <a:lnL>
                      <a:noFill/>
                    </a:lnL>
                    <a:lnR>
                      <a:noFill/>
                    </a:lnR>
                    <a:lnT>
                      <a:noFill/>
                    </a:lnT>
                    <a:lnB>
                      <a:noFill/>
                    </a:lnB>
                  </a:tcPr>
                </a:tc>
                <a:extLst>
                  <a:ext uri="{0D108BD9-81ED-4DB2-BD59-A6C34878D82A}">
                    <a16:rowId xmlns:a16="http://schemas.microsoft.com/office/drawing/2014/main" val="1374830411"/>
                  </a:ext>
                </a:extLst>
              </a:tr>
              <a:tr h="179539">
                <a:tc>
                  <a:txBody>
                    <a:bodyPr/>
                    <a:lstStyle/>
                    <a:p>
                      <a:pPr algn="ctr" fontAlgn="b"/>
                      <a:r>
                        <a:rPr lang="en-US" sz="900" b="0" i="0" u="none" strike="noStrike">
                          <a:solidFill>
                            <a:srgbClr val="000000"/>
                          </a:solidFill>
                          <a:effectLst/>
                          <a:latin typeface="Calibri" panose="020F0502020204030204" pitchFamily="34" charset="0"/>
                        </a:rPr>
                        <a:t>A-1</a:t>
                      </a:r>
                    </a:p>
                  </a:txBody>
                  <a:tcPr marL="7502" marR="7502" marT="7502" marB="0" anchor="b">
                    <a:lnL>
                      <a:noFill/>
                    </a:lnL>
                    <a:lnR>
                      <a:noFill/>
                    </a:lnR>
                    <a:lnT>
                      <a:noFill/>
                    </a:lnT>
                    <a:lnB>
                      <a:noFill/>
                    </a:lnB>
                  </a:tcPr>
                </a:tc>
                <a:tc>
                  <a:txBody>
                    <a:bodyPr/>
                    <a:lstStyle/>
                    <a:p>
                      <a:pPr algn="l" fontAlgn="ctr"/>
                      <a:r>
                        <a:rPr lang="en-US" sz="900" b="0" i="0" u="none" strike="noStrike">
                          <a:solidFill>
                            <a:srgbClr val="000000"/>
                          </a:solidFill>
                          <a:effectLst/>
                          <a:latin typeface="Calibri" panose="020F0502020204030204" pitchFamily="34" charset="0"/>
                        </a:rPr>
                        <a:t>A fire in the community (structure or wildland) results in legal or other liability for CSD</a:t>
                      </a:r>
                    </a:p>
                  </a:txBody>
                  <a:tcPr marL="7502" marR="7502" marT="7502" marB="0" anchor="ctr">
                    <a:lnL>
                      <a:noFill/>
                    </a:lnL>
                    <a:lnR>
                      <a:noFill/>
                    </a:lnR>
                    <a:lnT>
                      <a:noFill/>
                    </a:lnT>
                    <a:lnB>
                      <a:noFill/>
                    </a:lnB>
                  </a:tcPr>
                </a:tc>
                <a:tc>
                  <a:txBody>
                    <a:bodyPr/>
                    <a:lstStyle/>
                    <a:p>
                      <a:pPr algn="l" fontAlgn="b"/>
                      <a:r>
                        <a:rPr lang="en-US" sz="900" b="0" i="0" u="none" strike="noStrike">
                          <a:solidFill>
                            <a:srgbClr val="000000"/>
                          </a:solidFill>
                          <a:effectLst/>
                          <a:latin typeface="Calibri" panose="020F0502020204030204" pitchFamily="34" charset="0"/>
                        </a:rPr>
                        <a:t>High</a:t>
                      </a:r>
                    </a:p>
                  </a:txBody>
                  <a:tcPr marL="7502" marR="7502" marT="7502" marB="0" anchor="b">
                    <a:lnL>
                      <a:noFill/>
                    </a:lnL>
                    <a:lnR>
                      <a:noFill/>
                    </a:lnR>
                    <a:lnT>
                      <a:noFill/>
                    </a:lnT>
                    <a:lnB>
                      <a:noFill/>
                    </a:lnB>
                  </a:tcPr>
                </a:tc>
                <a:extLst>
                  <a:ext uri="{0D108BD9-81ED-4DB2-BD59-A6C34878D82A}">
                    <a16:rowId xmlns:a16="http://schemas.microsoft.com/office/drawing/2014/main" val="1814247802"/>
                  </a:ext>
                </a:extLst>
              </a:tr>
              <a:tr h="179539">
                <a:tc>
                  <a:txBody>
                    <a:bodyPr/>
                    <a:lstStyle/>
                    <a:p>
                      <a:pPr algn="ctr" fontAlgn="b"/>
                      <a:r>
                        <a:rPr lang="en-US" sz="900" b="0" i="0" u="none" strike="noStrike">
                          <a:solidFill>
                            <a:srgbClr val="000000"/>
                          </a:solidFill>
                          <a:effectLst/>
                          <a:latin typeface="Calibri" panose="020F0502020204030204" pitchFamily="34" charset="0"/>
                        </a:rPr>
                        <a:t>A-6</a:t>
                      </a:r>
                    </a:p>
                  </a:txBody>
                  <a:tcPr marL="7502" marR="7502" marT="7502" marB="0" anchor="b">
                    <a:lnL>
                      <a:noFill/>
                    </a:lnL>
                    <a:lnR>
                      <a:noFill/>
                    </a:lnR>
                    <a:lnT>
                      <a:noFill/>
                    </a:lnT>
                    <a:lnB>
                      <a:noFill/>
                    </a:lnB>
                  </a:tcPr>
                </a:tc>
                <a:tc>
                  <a:txBody>
                    <a:bodyPr/>
                    <a:lstStyle/>
                    <a:p>
                      <a:pPr algn="l" fontAlgn="ctr"/>
                      <a:r>
                        <a:rPr lang="en-US" sz="900" b="0" i="0" u="none" strike="noStrike">
                          <a:solidFill>
                            <a:srgbClr val="000000"/>
                          </a:solidFill>
                          <a:effectLst/>
                          <a:latin typeface="Calibri" panose="020F0502020204030204" pitchFamily="34" charset="0"/>
                        </a:rPr>
                        <a:t>Lack of documented incident response plan for fire (structure or wildland) in or near community</a:t>
                      </a:r>
                    </a:p>
                  </a:txBody>
                  <a:tcPr marL="7502" marR="7502" marT="7502" marB="0" anchor="ctr">
                    <a:lnL>
                      <a:noFill/>
                    </a:lnL>
                    <a:lnR>
                      <a:noFill/>
                    </a:lnR>
                    <a:lnT>
                      <a:noFill/>
                    </a:lnT>
                    <a:lnB>
                      <a:noFill/>
                    </a:lnB>
                  </a:tcPr>
                </a:tc>
                <a:tc>
                  <a:txBody>
                    <a:bodyPr/>
                    <a:lstStyle/>
                    <a:p>
                      <a:pPr algn="l" fontAlgn="b"/>
                      <a:r>
                        <a:rPr lang="en-US" sz="900" b="0" i="0" u="none" strike="noStrike">
                          <a:solidFill>
                            <a:srgbClr val="000000"/>
                          </a:solidFill>
                          <a:effectLst/>
                          <a:latin typeface="Calibri" panose="020F0502020204030204" pitchFamily="34" charset="0"/>
                        </a:rPr>
                        <a:t>High</a:t>
                      </a:r>
                    </a:p>
                  </a:txBody>
                  <a:tcPr marL="7502" marR="7502" marT="7502" marB="0" anchor="b">
                    <a:lnL>
                      <a:noFill/>
                    </a:lnL>
                    <a:lnR>
                      <a:noFill/>
                    </a:lnR>
                    <a:lnT>
                      <a:noFill/>
                    </a:lnT>
                    <a:lnB>
                      <a:noFill/>
                    </a:lnB>
                  </a:tcPr>
                </a:tc>
                <a:extLst>
                  <a:ext uri="{0D108BD9-81ED-4DB2-BD59-A6C34878D82A}">
                    <a16:rowId xmlns:a16="http://schemas.microsoft.com/office/drawing/2014/main" val="3403806759"/>
                  </a:ext>
                </a:extLst>
              </a:tr>
              <a:tr h="179539">
                <a:tc>
                  <a:txBody>
                    <a:bodyPr/>
                    <a:lstStyle/>
                    <a:p>
                      <a:pPr algn="ctr" fontAlgn="b"/>
                      <a:r>
                        <a:rPr lang="en-US" sz="900" b="0" i="0" u="none" strike="noStrike">
                          <a:solidFill>
                            <a:srgbClr val="000000"/>
                          </a:solidFill>
                          <a:effectLst/>
                          <a:latin typeface="Calibri" panose="020F0502020204030204" pitchFamily="34" charset="0"/>
                        </a:rPr>
                        <a:t>A-7</a:t>
                      </a:r>
                    </a:p>
                  </a:txBody>
                  <a:tcPr marL="7502" marR="7502" marT="7502" marB="0" anchor="b">
                    <a:lnL>
                      <a:noFill/>
                    </a:lnL>
                    <a:lnR>
                      <a:noFill/>
                    </a:lnR>
                    <a:lnT>
                      <a:noFill/>
                    </a:lnT>
                    <a:lnB>
                      <a:noFill/>
                    </a:lnB>
                  </a:tcPr>
                </a:tc>
                <a:tc>
                  <a:txBody>
                    <a:bodyPr/>
                    <a:lstStyle/>
                    <a:p>
                      <a:pPr algn="l" fontAlgn="t"/>
                      <a:r>
                        <a:rPr lang="en-US" sz="900" b="0" i="0" u="none" strike="noStrike">
                          <a:solidFill>
                            <a:srgbClr val="000000"/>
                          </a:solidFill>
                          <a:effectLst/>
                          <a:latin typeface="Calibri" panose="020F0502020204030204" pitchFamily="34" charset="0"/>
                        </a:rPr>
                        <a:t>We are reactive and too many competing priorities for limited resources - need agreed upon strategic business plan to prioritize</a:t>
                      </a:r>
                    </a:p>
                  </a:txBody>
                  <a:tcPr marL="7502" marR="7502" marT="7502" marB="0">
                    <a:lnL>
                      <a:noFill/>
                    </a:lnL>
                    <a:lnR>
                      <a:noFill/>
                    </a:lnR>
                    <a:lnT>
                      <a:noFill/>
                    </a:lnT>
                    <a:lnB>
                      <a:noFill/>
                    </a:lnB>
                  </a:tcPr>
                </a:tc>
                <a:tc>
                  <a:txBody>
                    <a:bodyPr/>
                    <a:lstStyle/>
                    <a:p>
                      <a:pPr algn="l" fontAlgn="b"/>
                      <a:r>
                        <a:rPr lang="en-US" sz="900" b="0" i="0" u="none" strike="noStrike">
                          <a:solidFill>
                            <a:srgbClr val="000000"/>
                          </a:solidFill>
                          <a:effectLst/>
                          <a:latin typeface="Calibri" panose="020F0502020204030204" pitchFamily="34" charset="0"/>
                        </a:rPr>
                        <a:t>High</a:t>
                      </a:r>
                    </a:p>
                  </a:txBody>
                  <a:tcPr marL="7502" marR="7502" marT="7502" marB="0" anchor="b">
                    <a:lnL>
                      <a:noFill/>
                    </a:lnL>
                    <a:lnR>
                      <a:noFill/>
                    </a:lnR>
                    <a:lnT>
                      <a:noFill/>
                    </a:lnT>
                    <a:lnB>
                      <a:noFill/>
                    </a:lnB>
                  </a:tcPr>
                </a:tc>
                <a:extLst>
                  <a:ext uri="{0D108BD9-81ED-4DB2-BD59-A6C34878D82A}">
                    <a16:rowId xmlns:a16="http://schemas.microsoft.com/office/drawing/2014/main" val="117765697"/>
                  </a:ext>
                </a:extLst>
              </a:tr>
              <a:tr h="359077">
                <a:tc>
                  <a:txBody>
                    <a:bodyPr/>
                    <a:lstStyle/>
                    <a:p>
                      <a:pPr algn="ctr" fontAlgn="b"/>
                      <a:r>
                        <a:rPr lang="en-US" sz="900" b="0" i="0" u="none" strike="noStrike">
                          <a:solidFill>
                            <a:srgbClr val="000000"/>
                          </a:solidFill>
                          <a:effectLst/>
                          <a:latin typeface="Calibri" panose="020F0502020204030204" pitchFamily="34" charset="0"/>
                        </a:rPr>
                        <a:t>A-9</a:t>
                      </a:r>
                    </a:p>
                  </a:txBody>
                  <a:tcPr marL="7502" marR="7502" marT="7502" marB="0" anchor="b">
                    <a:lnL>
                      <a:noFill/>
                    </a:lnL>
                    <a:lnR>
                      <a:noFill/>
                    </a:lnR>
                    <a:lnT>
                      <a:noFill/>
                    </a:lnT>
                    <a:lnB>
                      <a:noFill/>
                    </a:lnB>
                  </a:tcPr>
                </a:tc>
                <a:tc>
                  <a:txBody>
                    <a:bodyPr/>
                    <a:lstStyle/>
                    <a:p>
                      <a:pPr algn="l" fontAlgn="t"/>
                      <a:r>
                        <a:rPr lang="en-US" sz="900" b="0" i="0" u="none" strike="noStrike">
                          <a:solidFill>
                            <a:srgbClr val="000000"/>
                          </a:solidFill>
                          <a:effectLst/>
                          <a:latin typeface="Calibri" panose="020F0502020204030204" pitchFamily="34" charset="0"/>
                        </a:rPr>
                        <a:t>Need a set process to ensure consistency in all aspects of district business to ensure compliance with laws and policies, along with regular audits and result readouts to board. (Field audits, Admin audits, Personnel audits, etc)</a:t>
                      </a:r>
                    </a:p>
                  </a:txBody>
                  <a:tcPr marL="7502" marR="7502" marT="7502" marB="0">
                    <a:lnL>
                      <a:noFill/>
                    </a:lnL>
                    <a:lnR>
                      <a:noFill/>
                    </a:lnR>
                    <a:lnT>
                      <a:noFill/>
                    </a:lnT>
                    <a:lnB>
                      <a:noFill/>
                    </a:lnB>
                  </a:tcPr>
                </a:tc>
                <a:tc>
                  <a:txBody>
                    <a:bodyPr/>
                    <a:lstStyle/>
                    <a:p>
                      <a:pPr algn="l" fontAlgn="b"/>
                      <a:r>
                        <a:rPr lang="en-US" sz="900" b="0" i="0" u="none" strike="noStrike">
                          <a:solidFill>
                            <a:srgbClr val="000000"/>
                          </a:solidFill>
                          <a:effectLst/>
                          <a:latin typeface="Calibri" panose="020F0502020204030204" pitchFamily="34" charset="0"/>
                        </a:rPr>
                        <a:t>High</a:t>
                      </a:r>
                    </a:p>
                  </a:txBody>
                  <a:tcPr marL="7502" marR="7502" marT="7502" marB="0" anchor="b">
                    <a:lnL>
                      <a:noFill/>
                    </a:lnL>
                    <a:lnR>
                      <a:noFill/>
                    </a:lnR>
                    <a:lnT>
                      <a:noFill/>
                    </a:lnT>
                    <a:lnB>
                      <a:noFill/>
                    </a:lnB>
                  </a:tcPr>
                </a:tc>
                <a:extLst>
                  <a:ext uri="{0D108BD9-81ED-4DB2-BD59-A6C34878D82A}">
                    <a16:rowId xmlns:a16="http://schemas.microsoft.com/office/drawing/2014/main" val="177492962"/>
                  </a:ext>
                </a:extLst>
              </a:tr>
              <a:tr h="179539">
                <a:tc>
                  <a:txBody>
                    <a:bodyPr/>
                    <a:lstStyle/>
                    <a:p>
                      <a:pPr algn="ctr" fontAlgn="b"/>
                      <a:r>
                        <a:rPr lang="en-US" sz="900" b="0" i="0" u="none" strike="noStrike">
                          <a:solidFill>
                            <a:srgbClr val="000000"/>
                          </a:solidFill>
                          <a:effectLst/>
                          <a:latin typeface="Calibri" panose="020F0502020204030204" pitchFamily="34" charset="0"/>
                        </a:rPr>
                        <a:t>A-10</a:t>
                      </a:r>
                    </a:p>
                  </a:txBody>
                  <a:tcPr marL="7502" marR="7502" marT="7502" marB="0" anchor="b">
                    <a:lnL>
                      <a:noFill/>
                    </a:lnL>
                    <a:lnR>
                      <a:noFill/>
                    </a:lnR>
                    <a:lnT>
                      <a:noFill/>
                    </a:lnT>
                    <a:lnB>
                      <a:noFill/>
                    </a:lnB>
                  </a:tcPr>
                </a:tc>
                <a:tc>
                  <a:txBody>
                    <a:bodyPr/>
                    <a:lstStyle/>
                    <a:p>
                      <a:pPr algn="l" fontAlgn="ctr"/>
                      <a:r>
                        <a:rPr lang="en-US" sz="900" b="0" i="0" u="none" strike="noStrike">
                          <a:solidFill>
                            <a:srgbClr val="000000"/>
                          </a:solidFill>
                          <a:effectLst/>
                          <a:latin typeface="Calibri" panose="020F0502020204030204" pitchFamily="34" charset="0"/>
                        </a:rPr>
                        <a:t>No current process for review, update, additional and archiving or Policies</a:t>
                      </a:r>
                    </a:p>
                  </a:txBody>
                  <a:tcPr marL="7502" marR="7502" marT="7502" marB="0" anchor="ctr">
                    <a:lnL>
                      <a:noFill/>
                    </a:lnL>
                    <a:lnR>
                      <a:noFill/>
                    </a:lnR>
                    <a:lnT>
                      <a:noFill/>
                    </a:lnT>
                    <a:lnB>
                      <a:noFill/>
                    </a:lnB>
                  </a:tcPr>
                </a:tc>
                <a:tc>
                  <a:txBody>
                    <a:bodyPr/>
                    <a:lstStyle/>
                    <a:p>
                      <a:pPr algn="l" fontAlgn="b"/>
                      <a:r>
                        <a:rPr lang="en-US" sz="900" b="0" i="0" u="none" strike="noStrike">
                          <a:solidFill>
                            <a:srgbClr val="000000"/>
                          </a:solidFill>
                          <a:effectLst/>
                          <a:latin typeface="Calibri" panose="020F0502020204030204" pitchFamily="34" charset="0"/>
                        </a:rPr>
                        <a:t>High</a:t>
                      </a:r>
                    </a:p>
                  </a:txBody>
                  <a:tcPr marL="7502" marR="7502" marT="7502" marB="0" anchor="b">
                    <a:lnL>
                      <a:noFill/>
                    </a:lnL>
                    <a:lnR>
                      <a:noFill/>
                    </a:lnR>
                    <a:lnT>
                      <a:noFill/>
                    </a:lnT>
                    <a:lnB>
                      <a:noFill/>
                    </a:lnB>
                  </a:tcPr>
                </a:tc>
                <a:extLst>
                  <a:ext uri="{0D108BD9-81ED-4DB2-BD59-A6C34878D82A}">
                    <a16:rowId xmlns:a16="http://schemas.microsoft.com/office/drawing/2014/main" val="3514910930"/>
                  </a:ext>
                </a:extLst>
              </a:tr>
              <a:tr h="179539">
                <a:tc>
                  <a:txBody>
                    <a:bodyPr/>
                    <a:lstStyle/>
                    <a:p>
                      <a:pPr algn="ctr" fontAlgn="b"/>
                      <a:r>
                        <a:rPr lang="en-US" sz="900" b="0" i="0" u="none" strike="noStrike">
                          <a:solidFill>
                            <a:srgbClr val="000000"/>
                          </a:solidFill>
                          <a:effectLst/>
                          <a:latin typeface="Calibri" panose="020F0502020204030204" pitchFamily="34" charset="0"/>
                        </a:rPr>
                        <a:t>A-11</a:t>
                      </a:r>
                    </a:p>
                  </a:txBody>
                  <a:tcPr marL="7502" marR="7502" marT="7502" marB="0" anchor="b">
                    <a:lnL>
                      <a:noFill/>
                    </a:lnL>
                    <a:lnR>
                      <a:noFill/>
                    </a:lnR>
                    <a:lnT>
                      <a:noFill/>
                    </a:lnT>
                    <a:lnB>
                      <a:noFill/>
                    </a:lnB>
                  </a:tcPr>
                </a:tc>
                <a:tc>
                  <a:txBody>
                    <a:bodyPr/>
                    <a:lstStyle/>
                    <a:p>
                      <a:pPr algn="l" fontAlgn="b"/>
                      <a:r>
                        <a:rPr lang="en-US" sz="900" b="0" i="0" u="none" strike="noStrike">
                          <a:solidFill>
                            <a:srgbClr val="000000"/>
                          </a:solidFill>
                          <a:effectLst/>
                          <a:latin typeface="Calibri" panose="020F0502020204030204" pitchFamily="34" charset="0"/>
                        </a:rPr>
                        <a:t>Need to instill a more proactive mindset in culture - very reactive - need more contingency planning</a:t>
                      </a:r>
                    </a:p>
                  </a:txBody>
                  <a:tcPr marL="7502" marR="7502" marT="7502" marB="0" anchor="b">
                    <a:lnL>
                      <a:noFill/>
                    </a:lnL>
                    <a:lnR>
                      <a:noFill/>
                    </a:lnR>
                    <a:lnT>
                      <a:noFill/>
                    </a:lnT>
                    <a:lnB>
                      <a:noFill/>
                    </a:lnB>
                  </a:tcPr>
                </a:tc>
                <a:tc>
                  <a:txBody>
                    <a:bodyPr/>
                    <a:lstStyle/>
                    <a:p>
                      <a:pPr algn="l" fontAlgn="b"/>
                      <a:r>
                        <a:rPr lang="en-US" sz="900" b="0" i="0" u="none" strike="noStrike">
                          <a:solidFill>
                            <a:srgbClr val="000000"/>
                          </a:solidFill>
                          <a:effectLst/>
                          <a:latin typeface="Calibri" panose="020F0502020204030204" pitchFamily="34" charset="0"/>
                        </a:rPr>
                        <a:t>High</a:t>
                      </a:r>
                    </a:p>
                  </a:txBody>
                  <a:tcPr marL="7502" marR="7502" marT="7502" marB="0" anchor="b">
                    <a:lnL>
                      <a:noFill/>
                    </a:lnL>
                    <a:lnR>
                      <a:noFill/>
                    </a:lnR>
                    <a:lnT>
                      <a:noFill/>
                    </a:lnT>
                    <a:lnB>
                      <a:noFill/>
                    </a:lnB>
                  </a:tcPr>
                </a:tc>
                <a:extLst>
                  <a:ext uri="{0D108BD9-81ED-4DB2-BD59-A6C34878D82A}">
                    <a16:rowId xmlns:a16="http://schemas.microsoft.com/office/drawing/2014/main" val="2837986683"/>
                  </a:ext>
                </a:extLst>
              </a:tr>
              <a:tr h="179539">
                <a:tc>
                  <a:txBody>
                    <a:bodyPr/>
                    <a:lstStyle/>
                    <a:p>
                      <a:pPr algn="ctr" fontAlgn="b"/>
                      <a:r>
                        <a:rPr lang="en-US" sz="900" b="0" i="0" u="none" strike="noStrike">
                          <a:solidFill>
                            <a:srgbClr val="000000"/>
                          </a:solidFill>
                          <a:effectLst/>
                          <a:latin typeface="Calibri" panose="020F0502020204030204" pitchFamily="34" charset="0"/>
                        </a:rPr>
                        <a:t>A-13</a:t>
                      </a:r>
                    </a:p>
                  </a:txBody>
                  <a:tcPr marL="7502" marR="7502" marT="7502" marB="0" anchor="b">
                    <a:lnL>
                      <a:noFill/>
                    </a:lnL>
                    <a:lnR>
                      <a:noFill/>
                    </a:lnR>
                    <a:lnT>
                      <a:noFill/>
                    </a:lnT>
                    <a:lnB>
                      <a:noFill/>
                    </a:lnB>
                  </a:tcPr>
                </a:tc>
                <a:tc>
                  <a:txBody>
                    <a:bodyPr/>
                    <a:lstStyle/>
                    <a:p>
                      <a:pPr algn="l" fontAlgn="b"/>
                      <a:r>
                        <a:rPr lang="en-US" sz="900" b="0" i="0" u="none" strike="noStrike">
                          <a:solidFill>
                            <a:srgbClr val="000000"/>
                          </a:solidFill>
                          <a:effectLst/>
                          <a:latin typeface="Calibri" panose="020F0502020204030204" pitchFamily="34" charset="0"/>
                        </a:rPr>
                        <a:t>Not as strong a culture of Safety as could be to ensure health and welfare of staff and volunteers</a:t>
                      </a:r>
                    </a:p>
                  </a:txBody>
                  <a:tcPr marL="7502" marR="7502" marT="7502" marB="0" anchor="b">
                    <a:lnL>
                      <a:noFill/>
                    </a:lnL>
                    <a:lnR>
                      <a:noFill/>
                    </a:lnR>
                    <a:lnT>
                      <a:noFill/>
                    </a:lnT>
                    <a:lnB>
                      <a:noFill/>
                    </a:lnB>
                  </a:tcPr>
                </a:tc>
                <a:tc>
                  <a:txBody>
                    <a:bodyPr/>
                    <a:lstStyle/>
                    <a:p>
                      <a:pPr algn="l" fontAlgn="b"/>
                      <a:r>
                        <a:rPr lang="en-US" sz="900" b="0" i="0" u="none" strike="noStrike">
                          <a:solidFill>
                            <a:srgbClr val="000000"/>
                          </a:solidFill>
                          <a:effectLst/>
                          <a:latin typeface="Calibri" panose="020F0502020204030204" pitchFamily="34" charset="0"/>
                        </a:rPr>
                        <a:t>High</a:t>
                      </a:r>
                    </a:p>
                  </a:txBody>
                  <a:tcPr marL="7502" marR="7502" marT="7502" marB="0" anchor="b">
                    <a:lnL>
                      <a:noFill/>
                    </a:lnL>
                    <a:lnR>
                      <a:noFill/>
                    </a:lnR>
                    <a:lnT>
                      <a:noFill/>
                    </a:lnT>
                    <a:lnB>
                      <a:noFill/>
                    </a:lnB>
                  </a:tcPr>
                </a:tc>
                <a:extLst>
                  <a:ext uri="{0D108BD9-81ED-4DB2-BD59-A6C34878D82A}">
                    <a16:rowId xmlns:a16="http://schemas.microsoft.com/office/drawing/2014/main" val="2113442221"/>
                  </a:ext>
                </a:extLst>
              </a:tr>
              <a:tr h="359077">
                <a:tc>
                  <a:txBody>
                    <a:bodyPr/>
                    <a:lstStyle/>
                    <a:p>
                      <a:pPr algn="ctr" fontAlgn="b"/>
                      <a:r>
                        <a:rPr lang="en-US" sz="900" b="0" i="0" u="none" strike="noStrike">
                          <a:solidFill>
                            <a:srgbClr val="000000"/>
                          </a:solidFill>
                          <a:effectLst/>
                          <a:latin typeface="Calibri" panose="020F0502020204030204" pitchFamily="34" charset="0"/>
                        </a:rPr>
                        <a:t>B-1</a:t>
                      </a:r>
                    </a:p>
                  </a:txBody>
                  <a:tcPr marL="7502" marR="7502" marT="7502" marB="0" anchor="b">
                    <a:lnL>
                      <a:noFill/>
                    </a:lnL>
                    <a:lnR>
                      <a:noFill/>
                    </a:lnR>
                    <a:lnT>
                      <a:noFill/>
                    </a:lnT>
                    <a:lnB>
                      <a:noFill/>
                    </a:lnB>
                  </a:tcPr>
                </a:tc>
                <a:tc>
                  <a:txBody>
                    <a:bodyPr/>
                    <a:lstStyle/>
                    <a:p>
                      <a:pPr algn="l" fontAlgn="ctr"/>
                      <a:r>
                        <a:rPr lang="en-US" sz="900" b="0" i="0" u="none" strike="noStrike">
                          <a:solidFill>
                            <a:srgbClr val="000000"/>
                          </a:solidFill>
                          <a:effectLst/>
                          <a:latin typeface="Calibri" panose="020F0502020204030204" pitchFamily="34" charset="0"/>
                        </a:rPr>
                        <a:t>Lack of understanding, modeling and planning around income/revenue exposure with single lot owner (100+ lots) demonstrating late/slow payment history, impacting &gt;20% of recurrning income</a:t>
                      </a:r>
                    </a:p>
                  </a:txBody>
                  <a:tcPr marL="7502" marR="7502" marT="7502" marB="0" anchor="ctr">
                    <a:lnL>
                      <a:noFill/>
                    </a:lnL>
                    <a:lnR>
                      <a:noFill/>
                    </a:lnR>
                    <a:lnT>
                      <a:noFill/>
                    </a:lnT>
                    <a:lnB>
                      <a:noFill/>
                    </a:lnB>
                  </a:tcPr>
                </a:tc>
                <a:tc>
                  <a:txBody>
                    <a:bodyPr/>
                    <a:lstStyle/>
                    <a:p>
                      <a:pPr algn="l" fontAlgn="b"/>
                      <a:r>
                        <a:rPr lang="en-US" sz="900" b="0" i="0" u="none" strike="noStrike">
                          <a:solidFill>
                            <a:srgbClr val="000000"/>
                          </a:solidFill>
                          <a:effectLst/>
                          <a:latin typeface="Calibri" panose="020F0502020204030204" pitchFamily="34" charset="0"/>
                        </a:rPr>
                        <a:t>High</a:t>
                      </a:r>
                    </a:p>
                  </a:txBody>
                  <a:tcPr marL="7502" marR="7502" marT="7502" marB="0" anchor="b">
                    <a:lnL>
                      <a:noFill/>
                    </a:lnL>
                    <a:lnR>
                      <a:noFill/>
                    </a:lnR>
                    <a:lnT>
                      <a:noFill/>
                    </a:lnT>
                    <a:lnB>
                      <a:noFill/>
                    </a:lnB>
                  </a:tcPr>
                </a:tc>
                <a:extLst>
                  <a:ext uri="{0D108BD9-81ED-4DB2-BD59-A6C34878D82A}">
                    <a16:rowId xmlns:a16="http://schemas.microsoft.com/office/drawing/2014/main" val="972761239"/>
                  </a:ext>
                </a:extLst>
              </a:tr>
              <a:tr h="359077">
                <a:tc>
                  <a:txBody>
                    <a:bodyPr/>
                    <a:lstStyle/>
                    <a:p>
                      <a:pPr algn="ctr" fontAlgn="b"/>
                      <a:r>
                        <a:rPr lang="en-US" sz="900" b="0" i="0" u="none" strike="noStrike">
                          <a:solidFill>
                            <a:srgbClr val="000000"/>
                          </a:solidFill>
                          <a:effectLst/>
                          <a:latin typeface="Calibri" panose="020F0502020204030204" pitchFamily="34" charset="0"/>
                        </a:rPr>
                        <a:t>B-2</a:t>
                      </a:r>
                    </a:p>
                  </a:txBody>
                  <a:tcPr marL="7502" marR="7502" marT="7502" marB="0" anchor="b">
                    <a:lnL>
                      <a:noFill/>
                    </a:lnL>
                    <a:lnR>
                      <a:noFill/>
                    </a:lnR>
                    <a:lnT>
                      <a:noFill/>
                    </a:lnT>
                    <a:lnB>
                      <a:noFill/>
                    </a:lnB>
                  </a:tcPr>
                </a:tc>
                <a:tc>
                  <a:txBody>
                    <a:bodyPr/>
                    <a:lstStyle/>
                    <a:p>
                      <a:pPr algn="l" fontAlgn="ctr"/>
                      <a:r>
                        <a:rPr lang="en-US" sz="900" b="0" i="0" u="none" strike="noStrike">
                          <a:solidFill>
                            <a:srgbClr val="000000"/>
                          </a:solidFill>
                          <a:effectLst/>
                          <a:latin typeface="Calibri" panose="020F0502020204030204" pitchFamily="34" charset="0"/>
                        </a:rPr>
                        <a:t>Lack of understanding, modeling and planning around income/revenue exposure with commercial properties, in addition to 100+ single lot ownership, with demonstrated payment issues</a:t>
                      </a:r>
                    </a:p>
                  </a:txBody>
                  <a:tcPr marL="7502" marR="7502" marT="7502" marB="0" anchor="ctr">
                    <a:lnL>
                      <a:noFill/>
                    </a:lnL>
                    <a:lnR>
                      <a:noFill/>
                    </a:lnR>
                    <a:lnT>
                      <a:noFill/>
                    </a:lnT>
                    <a:lnB>
                      <a:noFill/>
                    </a:lnB>
                  </a:tcPr>
                </a:tc>
                <a:tc>
                  <a:txBody>
                    <a:bodyPr/>
                    <a:lstStyle/>
                    <a:p>
                      <a:pPr algn="l" fontAlgn="b"/>
                      <a:r>
                        <a:rPr lang="en-US" sz="900" b="0" i="0" u="none" strike="noStrike">
                          <a:solidFill>
                            <a:srgbClr val="000000"/>
                          </a:solidFill>
                          <a:effectLst/>
                          <a:latin typeface="Calibri" panose="020F0502020204030204" pitchFamily="34" charset="0"/>
                        </a:rPr>
                        <a:t>High</a:t>
                      </a:r>
                    </a:p>
                  </a:txBody>
                  <a:tcPr marL="7502" marR="7502" marT="7502" marB="0" anchor="b">
                    <a:lnL>
                      <a:noFill/>
                    </a:lnL>
                    <a:lnR>
                      <a:noFill/>
                    </a:lnR>
                    <a:lnT>
                      <a:noFill/>
                    </a:lnT>
                    <a:lnB>
                      <a:noFill/>
                    </a:lnB>
                  </a:tcPr>
                </a:tc>
                <a:extLst>
                  <a:ext uri="{0D108BD9-81ED-4DB2-BD59-A6C34878D82A}">
                    <a16:rowId xmlns:a16="http://schemas.microsoft.com/office/drawing/2014/main" val="3548104736"/>
                  </a:ext>
                </a:extLst>
              </a:tr>
              <a:tr h="179539">
                <a:tc>
                  <a:txBody>
                    <a:bodyPr/>
                    <a:lstStyle/>
                    <a:p>
                      <a:pPr algn="ctr" fontAlgn="b"/>
                      <a:r>
                        <a:rPr lang="en-US" sz="900" b="0" i="0" u="none" strike="noStrike">
                          <a:solidFill>
                            <a:srgbClr val="000000"/>
                          </a:solidFill>
                          <a:effectLst/>
                          <a:latin typeface="Calibri" panose="020F0502020204030204" pitchFamily="34" charset="0"/>
                        </a:rPr>
                        <a:t>B-4</a:t>
                      </a:r>
                    </a:p>
                  </a:txBody>
                  <a:tcPr marL="7502" marR="7502" marT="7502" marB="0" anchor="b">
                    <a:lnL>
                      <a:noFill/>
                    </a:lnL>
                    <a:lnR>
                      <a:noFill/>
                    </a:lnR>
                    <a:lnT>
                      <a:noFill/>
                    </a:lnT>
                    <a:lnB>
                      <a:noFill/>
                    </a:lnB>
                  </a:tcPr>
                </a:tc>
                <a:tc>
                  <a:txBody>
                    <a:bodyPr/>
                    <a:lstStyle/>
                    <a:p>
                      <a:pPr algn="l" fontAlgn="t"/>
                      <a:r>
                        <a:rPr lang="en-US" sz="900" b="0" i="0" u="none" strike="noStrike">
                          <a:solidFill>
                            <a:srgbClr val="000000"/>
                          </a:solidFill>
                          <a:effectLst/>
                          <a:latin typeface="Calibri" panose="020F0502020204030204" pitchFamily="34" charset="0"/>
                        </a:rPr>
                        <a:t>Economic growth slower or faster than our infrastructure plan and ability to finance</a:t>
                      </a:r>
                    </a:p>
                  </a:txBody>
                  <a:tcPr marL="7502" marR="7502" marT="7502" marB="0">
                    <a:lnL>
                      <a:noFill/>
                    </a:lnL>
                    <a:lnR>
                      <a:noFill/>
                    </a:lnR>
                    <a:lnT>
                      <a:noFill/>
                    </a:lnT>
                    <a:lnB>
                      <a:noFill/>
                    </a:lnB>
                  </a:tcPr>
                </a:tc>
                <a:tc>
                  <a:txBody>
                    <a:bodyPr/>
                    <a:lstStyle/>
                    <a:p>
                      <a:pPr algn="l" fontAlgn="b"/>
                      <a:r>
                        <a:rPr lang="en-US" sz="900" b="0" i="0" u="none" strike="noStrike" dirty="0">
                          <a:solidFill>
                            <a:srgbClr val="000000"/>
                          </a:solidFill>
                          <a:effectLst/>
                          <a:latin typeface="Calibri" panose="020F0502020204030204" pitchFamily="34" charset="0"/>
                        </a:rPr>
                        <a:t>High</a:t>
                      </a:r>
                    </a:p>
                  </a:txBody>
                  <a:tcPr marL="7502" marR="7502" marT="7502" marB="0" anchor="b">
                    <a:lnL>
                      <a:noFill/>
                    </a:lnL>
                    <a:lnR>
                      <a:noFill/>
                    </a:lnR>
                    <a:lnT>
                      <a:noFill/>
                    </a:lnT>
                    <a:lnB>
                      <a:noFill/>
                    </a:lnB>
                  </a:tcPr>
                </a:tc>
                <a:extLst>
                  <a:ext uri="{0D108BD9-81ED-4DB2-BD59-A6C34878D82A}">
                    <a16:rowId xmlns:a16="http://schemas.microsoft.com/office/drawing/2014/main" val="3943356919"/>
                  </a:ext>
                </a:extLst>
              </a:tr>
            </a:tbl>
          </a:graphicData>
        </a:graphic>
      </p:graphicFrame>
    </p:spTree>
    <p:extLst>
      <p:ext uri="{BB962C8B-B14F-4D97-AF65-F5344CB8AC3E}">
        <p14:creationId xmlns:p14="http://schemas.microsoft.com/office/powerpoint/2010/main" val="28735193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a:extLst>
              <a:ext uri="{FF2B5EF4-FFF2-40B4-BE49-F238E27FC236}">
                <a16:creationId xmlns:a16="http://schemas.microsoft.com/office/drawing/2014/main" id="{FD7A5AD4-3A56-4DFA-BDC4-5F87FBA64CE9}"/>
              </a:ext>
            </a:extLst>
          </p:cNvPr>
          <p:cNvGraphicFramePr>
            <a:graphicFrameLocks noGrp="1"/>
          </p:cNvGraphicFramePr>
          <p:nvPr>
            <p:ph idx="1"/>
            <p:extLst>
              <p:ext uri="{D42A27DB-BD31-4B8C-83A1-F6EECF244321}">
                <p14:modId xmlns:p14="http://schemas.microsoft.com/office/powerpoint/2010/main" val="158711060"/>
              </p:ext>
            </p:extLst>
          </p:nvPr>
        </p:nvGraphicFramePr>
        <p:xfrm>
          <a:off x="944217" y="1417982"/>
          <a:ext cx="8454886" cy="5074893"/>
        </p:xfrm>
        <a:graphic>
          <a:graphicData uri="http://schemas.openxmlformats.org/drawingml/2006/table">
            <a:tbl>
              <a:tblPr/>
              <a:tblGrid>
                <a:gridCol w="415618">
                  <a:extLst>
                    <a:ext uri="{9D8B030D-6E8A-4147-A177-3AD203B41FA5}">
                      <a16:colId xmlns:a16="http://schemas.microsoft.com/office/drawing/2014/main" val="1556239607"/>
                    </a:ext>
                  </a:extLst>
                </a:gridCol>
                <a:gridCol w="7409901">
                  <a:extLst>
                    <a:ext uri="{9D8B030D-6E8A-4147-A177-3AD203B41FA5}">
                      <a16:colId xmlns:a16="http://schemas.microsoft.com/office/drawing/2014/main" val="56972409"/>
                    </a:ext>
                  </a:extLst>
                </a:gridCol>
                <a:gridCol w="629367">
                  <a:extLst>
                    <a:ext uri="{9D8B030D-6E8A-4147-A177-3AD203B41FA5}">
                      <a16:colId xmlns:a16="http://schemas.microsoft.com/office/drawing/2014/main" val="1984085023"/>
                    </a:ext>
                  </a:extLst>
                </a:gridCol>
              </a:tblGrid>
              <a:tr h="153785">
                <a:tc>
                  <a:txBody>
                    <a:bodyPr/>
                    <a:lstStyle/>
                    <a:p>
                      <a:pPr algn="ctr" fontAlgn="b"/>
                      <a:r>
                        <a:rPr lang="en-US" sz="800" b="1" i="0" u="none" strike="noStrike">
                          <a:solidFill>
                            <a:srgbClr val="000000"/>
                          </a:solidFill>
                          <a:effectLst/>
                          <a:latin typeface="Calibri" panose="020F0502020204030204" pitchFamily="34" charset="0"/>
                        </a:rPr>
                        <a:t>Item #</a:t>
                      </a:r>
                    </a:p>
                  </a:txBody>
                  <a:tcPr marL="6593" marR="6593" marT="6593" marB="0" anchor="b">
                    <a:lnL>
                      <a:noFill/>
                    </a:lnL>
                    <a:lnR>
                      <a:noFill/>
                    </a:lnR>
                    <a:lnT>
                      <a:noFill/>
                    </a:lnT>
                    <a:lnB>
                      <a:noFill/>
                    </a:lnB>
                    <a:solidFill>
                      <a:srgbClr val="8EA9DB"/>
                    </a:solidFill>
                  </a:tcPr>
                </a:tc>
                <a:tc>
                  <a:txBody>
                    <a:bodyPr/>
                    <a:lstStyle/>
                    <a:p>
                      <a:pPr algn="l" fontAlgn="ctr"/>
                      <a:r>
                        <a:rPr lang="en-US" sz="800" b="1" i="0" u="none" strike="noStrike">
                          <a:solidFill>
                            <a:srgbClr val="000000"/>
                          </a:solidFill>
                          <a:effectLst/>
                          <a:latin typeface="Calibri" panose="020F0502020204030204" pitchFamily="34" charset="0"/>
                        </a:rPr>
                        <a:t>Identified Risk</a:t>
                      </a:r>
                    </a:p>
                  </a:txBody>
                  <a:tcPr marL="6593" marR="6593" marT="6593" marB="0" anchor="ctr">
                    <a:lnL>
                      <a:noFill/>
                    </a:lnL>
                    <a:lnR>
                      <a:noFill/>
                    </a:lnR>
                    <a:lnT>
                      <a:noFill/>
                    </a:lnT>
                    <a:lnB>
                      <a:noFill/>
                    </a:lnB>
                    <a:solidFill>
                      <a:srgbClr val="8EA9DB"/>
                    </a:solidFill>
                  </a:tcPr>
                </a:tc>
                <a:tc>
                  <a:txBody>
                    <a:bodyPr/>
                    <a:lstStyle/>
                    <a:p>
                      <a:pPr algn="ctr" fontAlgn="ctr"/>
                      <a:r>
                        <a:rPr lang="en-US" sz="800" b="1" i="0" u="none" strike="noStrike">
                          <a:solidFill>
                            <a:srgbClr val="000000"/>
                          </a:solidFill>
                          <a:effectLst/>
                          <a:latin typeface="Calibri" panose="020F0502020204030204" pitchFamily="34" charset="0"/>
                        </a:rPr>
                        <a:t>Rating</a:t>
                      </a:r>
                    </a:p>
                  </a:txBody>
                  <a:tcPr marL="6593" marR="6593" marT="6593" marB="0" anchor="ctr">
                    <a:lnL>
                      <a:noFill/>
                    </a:lnL>
                    <a:lnR>
                      <a:noFill/>
                    </a:lnR>
                    <a:lnT>
                      <a:noFill/>
                    </a:lnT>
                    <a:lnB>
                      <a:noFill/>
                    </a:lnB>
                    <a:solidFill>
                      <a:srgbClr val="8EA9DB"/>
                    </a:solidFill>
                  </a:tcPr>
                </a:tc>
                <a:extLst>
                  <a:ext uri="{0D108BD9-81ED-4DB2-BD59-A6C34878D82A}">
                    <a16:rowId xmlns:a16="http://schemas.microsoft.com/office/drawing/2014/main" val="3889434131"/>
                  </a:ext>
                </a:extLst>
              </a:tr>
              <a:tr h="153785">
                <a:tc>
                  <a:txBody>
                    <a:bodyPr/>
                    <a:lstStyle/>
                    <a:p>
                      <a:pPr algn="ctr" fontAlgn="b"/>
                      <a:endParaRPr lang="en-US" sz="800" b="0" i="0" u="none" strike="noStrike">
                        <a:solidFill>
                          <a:srgbClr val="000000"/>
                        </a:solidFill>
                        <a:effectLst/>
                        <a:latin typeface="Calibri" panose="020F0502020204030204" pitchFamily="34" charset="0"/>
                      </a:endParaRPr>
                    </a:p>
                  </a:txBody>
                  <a:tcPr marL="6593" marR="6593" marT="6593" marB="0" anchor="b">
                    <a:lnL>
                      <a:noFill/>
                    </a:lnL>
                    <a:lnR>
                      <a:noFill/>
                    </a:lnR>
                    <a:lnT>
                      <a:noFill/>
                    </a:lnT>
                    <a:lnB>
                      <a:noFill/>
                    </a:lnB>
                  </a:tcPr>
                </a:tc>
                <a:tc>
                  <a:txBody>
                    <a:bodyPr/>
                    <a:lstStyle/>
                    <a:p>
                      <a:pPr algn="l" fontAlgn="b"/>
                      <a:endParaRPr lang="en-US" sz="800" b="0" i="0" u="none" strike="noStrike">
                        <a:solidFill>
                          <a:srgbClr val="000000"/>
                        </a:solidFill>
                        <a:effectLst/>
                        <a:latin typeface="Calibri" panose="020F0502020204030204" pitchFamily="34" charset="0"/>
                      </a:endParaRPr>
                    </a:p>
                  </a:txBody>
                  <a:tcPr marL="6593" marR="6593" marT="6593" marB="0" anchor="b">
                    <a:lnL>
                      <a:noFill/>
                    </a:lnL>
                    <a:lnR>
                      <a:noFill/>
                    </a:lnR>
                    <a:lnT>
                      <a:noFill/>
                    </a:lnT>
                    <a:lnB>
                      <a:noFill/>
                    </a:lnB>
                  </a:tcPr>
                </a:tc>
                <a:tc>
                  <a:txBody>
                    <a:bodyPr/>
                    <a:lstStyle/>
                    <a:p>
                      <a:pPr algn="ctr" fontAlgn="b"/>
                      <a:endParaRPr lang="en-US" sz="800" b="0" i="0" u="none" strike="noStrike">
                        <a:solidFill>
                          <a:srgbClr val="000000"/>
                        </a:solidFill>
                        <a:effectLst/>
                        <a:latin typeface="Calibri" panose="020F0502020204030204" pitchFamily="34" charset="0"/>
                      </a:endParaRPr>
                    </a:p>
                  </a:txBody>
                  <a:tcPr marL="6593" marR="6593" marT="6593" marB="0" anchor="b">
                    <a:lnL>
                      <a:noFill/>
                    </a:lnL>
                    <a:lnR>
                      <a:noFill/>
                    </a:lnR>
                    <a:lnT>
                      <a:noFill/>
                    </a:lnT>
                    <a:lnB>
                      <a:noFill/>
                    </a:lnB>
                  </a:tcPr>
                </a:tc>
                <a:extLst>
                  <a:ext uri="{0D108BD9-81ED-4DB2-BD59-A6C34878D82A}">
                    <a16:rowId xmlns:a16="http://schemas.microsoft.com/office/drawing/2014/main" val="3835280192"/>
                  </a:ext>
                </a:extLst>
              </a:tr>
              <a:tr h="153785">
                <a:tc>
                  <a:txBody>
                    <a:bodyPr/>
                    <a:lstStyle/>
                    <a:p>
                      <a:pPr algn="ctr" fontAlgn="b"/>
                      <a:r>
                        <a:rPr lang="en-US" sz="800" b="0" i="0" u="none" strike="noStrike">
                          <a:solidFill>
                            <a:srgbClr val="000000"/>
                          </a:solidFill>
                          <a:effectLst/>
                          <a:latin typeface="Calibri" panose="020F0502020204030204" pitchFamily="34" charset="0"/>
                        </a:rPr>
                        <a:t>B-5</a:t>
                      </a:r>
                    </a:p>
                  </a:txBody>
                  <a:tcPr marL="6593" marR="6593" marT="6593" marB="0" anchor="b">
                    <a:lnL>
                      <a:noFill/>
                    </a:lnL>
                    <a:lnR>
                      <a:noFill/>
                    </a:lnR>
                    <a:lnT>
                      <a:noFill/>
                    </a:lnT>
                    <a:lnB>
                      <a:noFill/>
                    </a:lnB>
                  </a:tcPr>
                </a:tc>
                <a:tc>
                  <a:txBody>
                    <a:bodyPr/>
                    <a:lstStyle/>
                    <a:p>
                      <a:pPr algn="l" fontAlgn="t"/>
                      <a:r>
                        <a:rPr lang="en-US" sz="800" b="0" i="0" u="none" strike="noStrike">
                          <a:solidFill>
                            <a:srgbClr val="000000"/>
                          </a:solidFill>
                          <a:effectLst/>
                          <a:latin typeface="Calibri" panose="020F0502020204030204" pitchFamily="34" charset="0"/>
                        </a:rPr>
                        <a:t>No clear plan for what money is needed and when to maintain and expand district as needed </a:t>
                      </a:r>
                    </a:p>
                  </a:txBody>
                  <a:tcPr marL="6593" marR="6593" marT="6593" marB="0">
                    <a:lnL>
                      <a:noFill/>
                    </a:lnL>
                    <a:lnR>
                      <a:noFill/>
                    </a:lnR>
                    <a:lnT>
                      <a:noFill/>
                    </a:lnT>
                    <a:lnB>
                      <a:noFill/>
                    </a:lnB>
                  </a:tcPr>
                </a:tc>
                <a:tc>
                  <a:txBody>
                    <a:bodyPr/>
                    <a:lstStyle/>
                    <a:p>
                      <a:pPr algn="l" fontAlgn="b"/>
                      <a:r>
                        <a:rPr lang="en-US" sz="800" b="0" i="0" u="none" strike="noStrike">
                          <a:solidFill>
                            <a:srgbClr val="000000"/>
                          </a:solidFill>
                          <a:effectLst/>
                          <a:latin typeface="Calibri" panose="020F0502020204030204" pitchFamily="34" charset="0"/>
                        </a:rPr>
                        <a:t>High</a:t>
                      </a:r>
                    </a:p>
                  </a:txBody>
                  <a:tcPr marL="6593" marR="6593" marT="6593" marB="0" anchor="b">
                    <a:lnL>
                      <a:noFill/>
                    </a:lnL>
                    <a:lnR>
                      <a:noFill/>
                    </a:lnR>
                    <a:lnT>
                      <a:noFill/>
                    </a:lnT>
                    <a:lnB>
                      <a:noFill/>
                    </a:lnB>
                  </a:tcPr>
                </a:tc>
                <a:extLst>
                  <a:ext uri="{0D108BD9-81ED-4DB2-BD59-A6C34878D82A}">
                    <a16:rowId xmlns:a16="http://schemas.microsoft.com/office/drawing/2014/main" val="3914476510"/>
                  </a:ext>
                </a:extLst>
              </a:tr>
              <a:tr h="153785">
                <a:tc>
                  <a:txBody>
                    <a:bodyPr/>
                    <a:lstStyle/>
                    <a:p>
                      <a:pPr algn="ctr" fontAlgn="b"/>
                      <a:r>
                        <a:rPr lang="en-US" sz="800" b="0" i="0" u="none" strike="noStrike">
                          <a:solidFill>
                            <a:srgbClr val="000000"/>
                          </a:solidFill>
                          <a:effectLst/>
                          <a:latin typeface="Calibri" panose="020F0502020204030204" pitchFamily="34" charset="0"/>
                        </a:rPr>
                        <a:t>B-6</a:t>
                      </a:r>
                    </a:p>
                  </a:txBody>
                  <a:tcPr marL="6593" marR="6593" marT="6593" marB="0" anchor="b">
                    <a:lnL>
                      <a:noFill/>
                    </a:lnL>
                    <a:lnR>
                      <a:noFill/>
                    </a:lnR>
                    <a:lnT>
                      <a:noFill/>
                    </a:lnT>
                    <a:lnB>
                      <a:noFill/>
                    </a:lnB>
                  </a:tcPr>
                </a:tc>
                <a:tc>
                  <a:txBody>
                    <a:bodyPr/>
                    <a:lstStyle/>
                    <a:p>
                      <a:pPr algn="l" fontAlgn="t"/>
                      <a:r>
                        <a:rPr lang="en-US" sz="800" b="0" i="0" u="none" strike="noStrike">
                          <a:solidFill>
                            <a:srgbClr val="000000"/>
                          </a:solidFill>
                          <a:effectLst/>
                          <a:latin typeface="Calibri" panose="020F0502020204030204" pitchFamily="34" charset="0"/>
                        </a:rPr>
                        <a:t>Gap in funding sources to support needed investment for maintenance and expansion</a:t>
                      </a:r>
                    </a:p>
                  </a:txBody>
                  <a:tcPr marL="6593" marR="6593" marT="6593" marB="0">
                    <a:lnL>
                      <a:noFill/>
                    </a:lnL>
                    <a:lnR>
                      <a:noFill/>
                    </a:lnR>
                    <a:lnT>
                      <a:noFill/>
                    </a:lnT>
                    <a:lnB>
                      <a:noFill/>
                    </a:lnB>
                  </a:tcPr>
                </a:tc>
                <a:tc>
                  <a:txBody>
                    <a:bodyPr/>
                    <a:lstStyle/>
                    <a:p>
                      <a:pPr algn="l" fontAlgn="b"/>
                      <a:r>
                        <a:rPr lang="en-US" sz="800" b="0" i="0" u="none" strike="noStrike">
                          <a:solidFill>
                            <a:srgbClr val="000000"/>
                          </a:solidFill>
                          <a:effectLst/>
                          <a:latin typeface="Calibri" panose="020F0502020204030204" pitchFamily="34" charset="0"/>
                        </a:rPr>
                        <a:t>High</a:t>
                      </a:r>
                    </a:p>
                  </a:txBody>
                  <a:tcPr marL="6593" marR="6593" marT="6593" marB="0" anchor="b">
                    <a:lnL>
                      <a:noFill/>
                    </a:lnL>
                    <a:lnR>
                      <a:noFill/>
                    </a:lnR>
                    <a:lnT>
                      <a:noFill/>
                    </a:lnT>
                    <a:lnB>
                      <a:noFill/>
                    </a:lnB>
                  </a:tcPr>
                </a:tc>
                <a:extLst>
                  <a:ext uri="{0D108BD9-81ED-4DB2-BD59-A6C34878D82A}">
                    <a16:rowId xmlns:a16="http://schemas.microsoft.com/office/drawing/2014/main" val="13275323"/>
                  </a:ext>
                </a:extLst>
              </a:tr>
              <a:tr h="153785">
                <a:tc>
                  <a:txBody>
                    <a:bodyPr/>
                    <a:lstStyle/>
                    <a:p>
                      <a:pPr algn="ctr" fontAlgn="b"/>
                      <a:r>
                        <a:rPr lang="en-US" sz="800" b="0" i="0" u="none" strike="noStrike">
                          <a:solidFill>
                            <a:srgbClr val="000000"/>
                          </a:solidFill>
                          <a:effectLst/>
                          <a:latin typeface="Calibri" panose="020F0502020204030204" pitchFamily="34" charset="0"/>
                        </a:rPr>
                        <a:t>C-1</a:t>
                      </a:r>
                    </a:p>
                  </a:txBody>
                  <a:tcPr marL="6593" marR="6593" marT="6593" marB="0" anchor="b">
                    <a:lnL>
                      <a:noFill/>
                    </a:lnL>
                    <a:lnR>
                      <a:noFill/>
                    </a:lnR>
                    <a:lnT>
                      <a:noFill/>
                    </a:lnT>
                    <a:lnB>
                      <a:noFill/>
                    </a:lnB>
                  </a:tcPr>
                </a:tc>
                <a:tc>
                  <a:txBody>
                    <a:bodyPr/>
                    <a:lstStyle/>
                    <a:p>
                      <a:pPr algn="l" fontAlgn="t"/>
                      <a:r>
                        <a:rPr lang="en-US" sz="800" b="0" i="0" u="none" strike="noStrike">
                          <a:solidFill>
                            <a:srgbClr val="000000"/>
                          </a:solidFill>
                          <a:effectLst/>
                          <a:latin typeface="Calibri" panose="020F0502020204030204" pitchFamily="34" charset="0"/>
                        </a:rPr>
                        <a:t>Exposure of customer data and privacy - need audit and improvement implementation plan with funding</a:t>
                      </a:r>
                    </a:p>
                  </a:txBody>
                  <a:tcPr marL="6593" marR="6593" marT="6593" marB="0">
                    <a:lnL>
                      <a:noFill/>
                    </a:lnL>
                    <a:lnR>
                      <a:noFill/>
                    </a:lnR>
                    <a:lnT>
                      <a:noFill/>
                    </a:lnT>
                    <a:lnB>
                      <a:noFill/>
                    </a:lnB>
                  </a:tcPr>
                </a:tc>
                <a:tc>
                  <a:txBody>
                    <a:bodyPr/>
                    <a:lstStyle/>
                    <a:p>
                      <a:pPr algn="l" fontAlgn="b"/>
                      <a:r>
                        <a:rPr lang="en-US" sz="800" b="0" i="0" u="none" strike="noStrike">
                          <a:solidFill>
                            <a:srgbClr val="000000"/>
                          </a:solidFill>
                          <a:effectLst/>
                          <a:latin typeface="Calibri" panose="020F0502020204030204" pitchFamily="34" charset="0"/>
                        </a:rPr>
                        <a:t>High</a:t>
                      </a:r>
                    </a:p>
                  </a:txBody>
                  <a:tcPr marL="6593" marR="6593" marT="6593" marB="0" anchor="b">
                    <a:lnL>
                      <a:noFill/>
                    </a:lnL>
                    <a:lnR>
                      <a:noFill/>
                    </a:lnR>
                    <a:lnT>
                      <a:noFill/>
                    </a:lnT>
                    <a:lnB>
                      <a:noFill/>
                    </a:lnB>
                  </a:tcPr>
                </a:tc>
                <a:extLst>
                  <a:ext uri="{0D108BD9-81ED-4DB2-BD59-A6C34878D82A}">
                    <a16:rowId xmlns:a16="http://schemas.microsoft.com/office/drawing/2014/main" val="688600684"/>
                  </a:ext>
                </a:extLst>
              </a:tr>
              <a:tr h="153785">
                <a:tc>
                  <a:txBody>
                    <a:bodyPr/>
                    <a:lstStyle/>
                    <a:p>
                      <a:pPr algn="ctr" fontAlgn="b"/>
                      <a:r>
                        <a:rPr lang="en-US" sz="800" b="0" i="0" u="none" strike="noStrike">
                          <a:solidFill>
                            <a:srgbClr val="000000"/>
                          </a:solidFill>
                          <a:effectLst/>
                          <a:latin typeface="Calibri" panose="020F0502020204030204" pitchFamily="34" charset="0"/>
                        </a:rPr>
                        <a:t>C-2</a:t>
                      </a:r>
                    </a:p>
                  </a:txBody>
                  <a:tcPr marL="6593" marR="6593" marT="6593" marB="0" anchor="b">
                    <a:lnL>
                      <a:noFill/>
                    </a:lnL>
                    <a:lnR>
                      <a:noFill/>
                    </a:lnR>
                    <a:lnT>
                      <a:noFill/>
                    </a:lnT>
                    <a:lnB>
                      <a:noFill/>
                    </a:lnB>
                  </a:tcPr>
                </a:tc>
                <a:tc>
                  <a:txBody>
                    <a:bodyPr/>
                    <a:lstStyle/>
                    <a:p>
                      <a:pPr algn="l" fontAlgn="t"/>
                      <a:r>
                        <a:rPr lang="en-US" sz="800" b="0" i="0" u="none" strike="noStrike">
                          <a:solidFill>
                            <a:srgbClr val="000000"/>
                          </a:solidFill>
                          <a:effectLst/>
                          <a:latin typeface="Calibri" panose="020F0502020204030204" pitchFamily="34" charset="0"/>
                        </a:rPr>
                        <a:t>Asset Protection audit and plan to address issues identified, including training of personnel</a:t>
                      </a:r>
                    </a:p>
                  </a:txBody>
                  <a:tcPr marL="6593" marR="6593" marT="6593" marB="0">
                    <a:lnL>
                      <a:noFill/>
                    </a:lnL>
                    <a:lnR>
                      <a:noFill/>
                    </a:lnR>
                    <a:lnT>
                      <a:noFill/>
                    </a:lnT>
                    <a:lnB>
                      <a:noFill/>
                    </a:lnB>
                  </a:tcPr>
                </a:tc>
                <a:tc>
                  <a:txBody>
                    <a:bodyPr/>
                    <a:lstStyle/>
                    <a:p>
                      <a:pPr algn="l" fontAlgn="b"/>
                      <a:r>
                        <a:rPr lang="en-US" sz="800" b="0" i="0" u="none" strike="noStrike">
                          <a:solidFill>
                            <a:srgbClr val="000000"/>
                          </a:solidFill>
                          <a:effectLst/>
                          <a:latin typeface="Calibri" panose="020F0502020204030204" pitchFamily="34" charset="0"/>
                        </a:rPr>
                        <a:t>High</a:t>
                      </a:r>
                    </a:p>
                  </a:txBody>
                  <a:tcPr marL="6593" marR="6593" marT="6593" marB="0" anchor="b">
                    <a:lnL>
                      <a:noFill/>
                    </a:lnL>
                    <a:lnR>
                      <a:noFill/>
                    </a:lnR>
                    <a:lnT>
                      <a:noFill/>
                    </a:lnT>
                    <a:lnB>
                      <a:noFill/>
                    </a:lnB>
                  </a:tcPr>
                </a:tc>
                <a:extLst>
                  <a:ext uri="{0D108BD9-81ED-4DB2-BD59-A6C34878D82A}">
                    <a16:rowId xmlns:a16="http://schemas.microsoft.com/office/drawing/2014/main" val="2541822962"/>
                  </a:ext>
                </a:extLst>
              </a:tr>
              <a:tr h="153785">
                <a:tc>
                  <a:txBody>
                    <a:bodyPr/>
                    <a:lstStyle/>
                    <a:p>
                      <a:pPr algn="ctr" fontAlgn="b"/>
                      <a:r>
                        <a:rPr lang="en-US" sz="800" b="0" i="0" u="none" strike="noStrike">
                          <a:solidFill>
                            <a:srgbClr val="000000"/>
                          </a:solidFill>
                          <a:effectLst/>
                          <a:latin typeface="Calibri" panose="020F0502020204030204" pitchFamily="34" charset="0"/>
                        </a:rPr>
                        <a:t>C-6</a:t>
                      </a:r>
                    </a:p>
                  </a:txBody>
                  <a:tcPr marL="6593" marR="6593" marT="6593" marB="0" anchor="b">
                    <a:lnL>
                      <a:noFill/>
                    </a:lnL>
                    <a:lnR>
                      <a:noFill/>
                    </a:lnR>
                    <a:lnT>
                      <a:noFill/>
                    </a:lnT>
                    <a:lnB>
                      <a:noFill/>
                    </a:lnB>
                  </a:tcPr>
                </a:tc>
                <a:tc>
                  <a:txBody>
                    <a:bodyPr/>
                    <a:lstStyle/>
                    <a:p>
                      <a:pPr algn="l" fontAlgn="b"/>
                      <a:r>
                        <a:rPr lang="en-US" sz="800" b="0" i="0" u="none" strike="noStrike" dirty="0">
                          <a:solidFill>
                            <a:srgbClr val="000000"/>
                          </a:solidFill>
                          <a:effectLst/>
                          <a:latin typeface="Calibri" panose="020F0502020204030204" pitchFamily="34" charset="0"/>
                        </a:rPr>
                        <a:t>Our investment policy has not been updated recently and may not be in compliance with current laws and regulations</a:t>
                      </a:r>
                    </a:p>
                  </a:txBody>
                  <a:tcPr marL="6593" marR="6593" marT="6593" marB="0" anchor="b">
                    <a:lnL>
                      <a:noFill/>
                    </a:lnL>
                    <a:lnR>
                      <a:noFill/>
                    </a:lnR>
                    <a:lnT>
                      <a:noFill/>
                    </a:lnT>
                    <a:lnB>
                      <a:noFill/>
                    </a:lnB>
                  </a:tcPr>
                </a:tc>
                <a:tc>
                  <a:txBody>
                    <a:bodyPr/>
                    <a:lstStyle/>
                    <a:p>
                      <a:pPr algn="l" fontAlgn="b"/>
                      <a:r>
                        <a:rPr lang="en-US" sz="800" b="0" i="0" u="none" strike="noStrike">
                          <a:solidFill>
                            <a:srgbClr val="000000"/>
                          </a:solidFill>
                          <a:effectLst/>
                          <a:latin typeface="Calibri" panose="020F0502020204030204" pitchFamily="34" charset="0"/>
                        </a:rPr>
                        <a:t>High</a:t>
                      </a:r>
                    </a:p>
                  </a:txBody>
                  <a:tcPr marL="6593" marR="6593" marT="6593" marB="0" anchor="b">
                    <a:lnL>
                      <a:noFill/>
                    </a:lnL>
                    <a:lnR>
                      <a:noFill/>
                    </a:lnR>
                    <a:lnT>
                      <a:noFill/>
                    </a:lnT>
                    <a:lnB>
                      <a:noFill/>
                    </a:lnB>
                  </a:tcPr>
                </a:tc>
                <a:extLst>
                  <a:ext uri="{0D108BD9-81ED-4DB2-BD59-A6C34878D82A}">
                    <a16:rowId xmlns:a16="http://schemas.microsoft.com/office/drawing/2014/main" val="369324411"/>
                  </a:ext>
                </a:extLst>
              </a:tr>
              <a:tr h="307568">
                <a:tc>
                  <a:txBody>
                    <a:bodyPr/>
                    <a:lstStyle/>
                    <a:p>
                      <a:pPr algn="ctr" fontAlgn="b"/>
                      <a:r>
                        <a:rPr lang="en-US" sz="800" b="0" i="0" u="none" strike="noStrike">
                          <a:solidFill>
                            <a:srgbClr val="000000"/>
                          </a:solidFill>
                          <a:effectLst/>
                          <a:latin typeface="Calibri" panose="020F0502020204030204" pitchFamily="34" charset="0"/>
                        </a:rPr>
                        <a:t>D-2</a:t>
                      </a:r>
                    </a:p>
                  </a:txBody>
                  <a:tcPr marL="6593" marR="6593" marT="6593" marB="0" anchor="b">
                    <a:lnL>
                      <a:noFill/>
                    </a:lnL>
                    <a:lnR>
                      <a:noFill/>
                    </a:lnR>
                    <a:lnT>
                      <a:noFill/>
                    </a:lnT>
                    <a:lnB>
                      <a:noFill/>
                    </a:lnB>
                  </a:tcPr>
                </a:tc>
                <a:tc>
                  <a:txBody>
                    <a:bodyPr/>
                    <a:lstStyle/>
                    <a:p>
                      <a:pPr algn="l" fontAlgn="b"/>
                      <a:r>
                        <a:rPr lang="en-US" sz="800" b="0" i="0" u="none" strike="noStrike">
                          <a:solidFill>
                            <a:srgbClr val="000000"/>
                          </a:solidFill>
                          <a:effectLst/>
                          <a:latin typeface="Calibri" panose="020F0502020204030204" pitchFamily="34" charset="0"/>
                        </a:rPr>
                        <a:t>Lack of documentation of processes, SOPs puts district in position of not being able to demonstrate we've done everything we are required to do</a:t>
                      </a:r>
                    </a:p>
                  </a:txBody>
                  <a:tcPr marL="6593" marR="6593" marT="6593" marB="0" anchor="b">
                    <a:lnL>
                      <a:noFill/>
                    </a:lnL>
                    <a:lnR>
                      <a:noFill/>
                    </a:lnR>
                    <a:lnT>
                      <a:noFill/>
                    </a:lnT>
                    <a:lnB>
                      <a:noFill/>
                    </a:lnB>
                  </a:tcPr>
                </a:tc>
                <a:tc>
                  <a:txBody>
                    <a:bodyPr/>
                    <a:lstStyle/>
                    <a:p>
                      <a:pPr algn="l" fontAlgn="b"/>
                      <a:r>
                        <a:rPr lang="en-US" sz="800" b="0" i="0" u="none" strike="noStrike">
                          <a:solidFill>
                            <a:srgbClr val="000000"/>
                          </a:solidFill>
                          <a:effectLst/>
                          <a:latin typeface="Calibri" panose="020F0502020204030204" pitchFamily="34" charset="0"/>
                        </a:rPr>
                        <a:t>High</a:t>
                      </a:r>
                    </a:p>
                  </a:txBody>
                  <a:tcPr marL="6593" marR="6593" marT="6593" marB="0" anchor="b">
                    <a:lnL>
                      <a:noFill/>
                    </a:lnL>
                    <a:lnR>
                      <a:noFill/>
                    </a:lnR>
                    <a:lnT>
                      <a:noFill/>
                    </a:lnT>
                    <a:lnB>
                      <a:noFill/>
                    </a:lnB>
                  </a:tcPr>
                </a:tc>
                <a:extLst>
                  <a:ext uri="{0D108BD9-81ED-4DB2-BD59-A6C34878D82A}">
                    <a16:rowId xmlns:a16="http://schemas.microsoft.com/office/drawing/2014/main" val="1232284120"/>
                  </a:ext>
                </a:extLst>
              </a:tr>
              <a:tr h="307568">
                <a:tc>
                  <a:txBody>
                    <a:bodyPr/>
                    <a:lstStyle/>
                    <a:p>
                      <a:pPr algn="ctr" fontAlgn="b"/>
                      <a:r>
                        <a:rPr lang="en-US" sz="800" b="0" i="0" u="none" strike="noStrike">
                          <a:solidFill>
                            <a:srgbClr val="000000"/>
                          </a:solidFill>
                          <a:effectLst/>
                          <a:latin typeface="Calibri" panose="020F0502020204030204" pitchFamily="34" charset="0"/>
                        </a:rPr>
                        <a:t>D-4</a:t>
                      </a:r>
                    </a:p>
                  </a:txBody>
                  <a:tcPr marL="6593" marR="6593" marT="6593" marB="0" anchor="b">
                    <a:lnL>
                      <a:noFill/>
                    </a:lnL>
                    <a:lnR>
                      <a:noFill/>
                    </a:lnR>
                    <a:lnT>
                      <a:noFill/>
                    </a:lnT>
                    <a:lnB>
                      <a:noFill/>
                    </a:lnB>
                  </a:tcPr>
                </a:tc>
                <a:tc>
                  <a:txBody>
                    <a:bodyPr/>
                    <a:lstStyle/>
                    <a:p>
                      <a:pPr algn="l" fontAlgn="b"/>
                      <a:r>
                        <a:rPr lang="en-US" sz="800" b="0" i="0" u="none" strike="noStrike">
                          <a:solidFill>
                            <a:srgbClr val="000000"/>
                          </a:solidFill>
                          <a:effectLst/>
                          <a:latin typeface="Calibri" panose="020F0502020204030204" pitchFamily="34" charset="0"/>
                        </a:rPr>
                        <a:t>Lack of external communication plan and delivery creates gaps in community and customer perceptions - need more, and need process for ensuring attention to detail and professionalism as well as understanding the audience and writing to them</a:t>
                      </a:r>
                    </a:p>
                  </a:txBody>
                  <a:tcPr marL="6593" marR="6593" marT="6593" marB="0" anchor="b">
                    <a:lnL>
                      <a:noFill/>
                    </a:lnL>
                    <a:lnR>
                      <a:noFill/>
                    </a:lnR>
                    <a:lnT>
                      <a:noFill/>
                    </a:lnT>
                    <a:lnB>
                      <a:noFill/>
                    </a:lnB>
                  </a:tcPr>
                </a:tc>
                <a:tc>
                  <a:txBody>
                    <a:bodyPr/>
                    <a:lstStyle/>
                    <a:p>
                      <a:pPr algn="l" fontAlgn="b"/>
                      <a:r>
                        <a:rPr lang="en-US" sz="800" b="0" i="0" u="none" strike="noStrike">
                          <a:solidFill>
                            <a:srgbClr val="000000"/>
                          </a:solidFill>
                          <a:effectLst/>
                          <a:latin typeface="Calibri" panose="020F0502020204030204" pitchFamily="34" charset="0"/>
                        </a:rPr>
                        <a:t>High</a:t>
                      </a:r>
                    </a:p>
                  </a:txBody>
                  <a:tcPr marL="6593" marR="6593" marT="6593" marB="0" anchor="b">
                    <a:lnL>
                      <a:noFill/>
                    </a:lnL>
                    <a:lnR>
                      <a:noFill/>
                    </a:lnR>
                    <a:lnT>
                      <a:noFill/>
                    </a:lnT>
                    <a:lnB>
                      <a:noFill/>
                    </a:lnB>
                  </a:tcPr>
                </a:tc>
                <a:extLst>
                  <a:ext uri="{0D108BD9-81ED-4DB2-BD59-A6C34878D82A}">
                    <a16:rowId xmlns:a16="http://schemas.microsoft.com/office/drawing/2014/main" val="1496642142"/>
                  </a:ext>
                </a:extLst>
              </a:tr>
              <a:tr h="153785">
                <a:tc>
                  <a:txBody>
                    <a:bodyPr/>
                    <a:lstStyle/>
                    <a:p>
                      <a:pPr algn="ctr" fontAlgn="b"/>
                      <a:r>
                        <a:rPr lang="en-US" sz="800" b="0" i="0" u="none" strike="noStrike">
                          <a:solidFill>
                            <a:srgbClr val="000000"/>
                          </a:solidFill>
                          <a:effectLst/>
                          <a:latin typeface="Calibri" panose="020F0502020204030204" pitchFamily="34" charset="0"/>
                        </a:rPr>
                        <a:t>E-1</a:t>
                      </a:r>
                    </a:p>
                  </a:txBody>
                  <a:tcPr marL="6593" marR="6593" marT="6593" marB="0" anchor="b">
                    <a:lnL>
                      <a:noFill/>
                    </a:lnL>
                    <a:lnR>
                      <a:noFill/>
                    </a:lnR>
                    <a:lnT>
                      <a:noFill/>
                    </a:lnT>
                    <a:lnB>
                      <a:noFill/>
                    </a:lnB>
                  </a:tcPr>
                </a:tc>
                <a:tc>
                  <a:txBody>
                    <a:bodyPr/>
                    <a:lstStyle/>
                    <a:p>
                      <a:pPr algn="l" fontAlgn="b"/>
                      <a:r>
                        <a:rPr lang="en-US" sz="800" b="0" i="0" u="none" strike="noStrike">
                          <a:solidFill>
                            <a:srgbClr val="000000"/>
                          </a:solidFill>
                          <a:effectLst/>
                          <a:latin typeface="Calibri" panose="020F0502020204030204" pitchFamily="34" charset="0"/>
                        </a:rPr>
                        <a:t>With regard to compliance, everyone seems to think someone else is doing it</a:t>
                      </a:r>
                    </a:p>
                  </a:txBody>
                  <a:tcPr marL="6593" marR="6593" marT="6593" marB="0" anchor="b">
                    <a:lnL>
                      <a:noFill/>
                    </a:lnL>
                    <a:lnR>
                      <a:noFill/>
                    </a:lnR>
                    <a:lnT>
                      <a:noFill/>
                    </a:lnT>
                    <a:lnB>
                      <a:noFill/>
                    </a:lnB>
                  </a:tcPr>
                </a:tc>
                <a:tc>
                  <a:txBody>
                    <a:bodyPr/>
                    <a:lstStyle/>
                    <a:p>
                      <a:pPr algn="l" fontAlgn="b"/>
                      <a:r>
                        <a:rPr lang="en-US" sz="800" b="0" i="0" u="none" strike="noStrike">
                          <a:solidFill>
                            <a:srgbClr val="000000"/>
                          </a:solidFill>
                          <a:effectLst/>
                          <a:latin typeface="Calibri" panose="020F0502020204030204" pitchFamily="34" charset="0"/>
                        </a:rPr>
                        <a:t>High</a:t>
                      </a:r>
                    </a:p>
                  </a:txBody>
                  <a:tcPr marL="6593" marR="6593" marT="6593" marB="0" anchor="b">
                    <a:lnL>
                      <a:noFill/>
                    </a:lnL>
                    <a:lnR>
                      <a:noFill/>
                    </a:lnR>
                    <a:lnT>
                      <a:noFill/>
                    </a:lnT>
                    <a:lnB>
                      <a:noFill/>
                    </a:lnB>
                  </a:tcPr>
                </a:tc>
                <a:extLst>
                  <a:ext uri="{0D108BD9-81ED-4DB2-BD59-A6C34878D82A}">
                    <a16:rowId xmlns:a16="http://schemas.microsoft.com/office/drawing/2014/main" val="4089648474"/>
                  </a:ext>
                </a:extLst>
              </a:tr>
              <a:tr h="307568">
                <a:tc>
                  <a:txBody>
                    <a:bodyPr/>
                    <a:lstStyle/>
                    <a:p>
                      <a:pPr algn="ctr" fontAlgn="b"/>
                      <a:r>
                        <a:rPr lang="en-US" sz="800" b="0" i="0" u="none" strike="noStrike">
                          <a:solidFill>
                            <a:srgbClr val="000000"/>
                          </a:solidFill>
                          <a:effectLst/>
                          <a:latin typeface="Calibri" panose="020F0502020204030204" pitchFamily="34" charset="0"/>
                        </a:rPr>
                        <a:t>E-4</a:t>
                      </a:r>
                    </a:p>
                  </a:txBody>
                  <a:tcPr marL="6593" marR="6593" marT="6593" marB="0" anchor="b">
                    <a:lnL>
                      <a:noFill/>
                    </a:lnL>
                    <a:lnR>
                      <a:noFill/>
                    </a:lnR>
                    <a:lnT>
                      <a:noFill/>
                    </a:lnT>
                    <a:lnB>
                      <a:noFill/>
                    </a:lnB>
                  </a:tcPr>
                </a:tc>
                <a:tc>
                  <a:txBody>
                    <a:bodyPr/>
                    <a:lstStyle/>
                    <a:p>
                      <a:pPr algn="l" fontAlgn="b"/>
                      <a:r>
                        <a:rPr lang="en-US" sz="800" b="0" i="0" u="none" strike="noStrike">
                          <a:solidFill>
                            <a:srgbClr val="000000"/>
                          </a:solidFill>
                          <a:effectLst/>
                          <a:latin typeface="Calibri" panose="020F0502020204030204" pitchFamily="34" charset="0"/>
                        </a:rPr>
                        <a:t>GM and staff should track (because they are more aware of how work is done and can assess impact) and bring impact assessment and recco to Board</a:t>
                      </a:r>
                    </a:p>
                  </a:txBody>
                  <a:tcPr marL="6593" marR="6593" marT="6593" marB="0" anchor="b">
                    <a:lnL>
                      <a:noFill/>
                    </a:lnL>
                    <a:lnR>
                      <a:noFill/>
                    </a:lnR>
                    <a:lnT>
                      <a:noFill/>
                    </a:lnT>
                    <a:lnB>
                      <a:noFill/>
                    </a:lnB>
                  </a:tcPr>
                </a:tc>
                <a:tc>
                  <a:txBody>
                    <a:bodyPr/>
                    <a:lstStyle/>
                    <a:p>
                      <a:pPr algn="l" fontAlgn="b"/>
                      <a:r>
                        <a:rPr lang="en-US" sz="800" b="0" i="0" u="none" strike="noStrike">
                          <a:solidFill>
                            <a:srgbClr val="000000"/>
                          </a:solidFill>
                          <a:effectLst/>
                          <a:latin typeface="Calibri" panose="020F0502020204030204" pitchFamily="34" charset="0"/>
                        </a:rPr>
                        <a:t>High</a:t>
                      </a:r>
                    </a:p>
                  </a:txBody>
                  <a:tcPr marL="6593" marR="6593" marT="6593" marB="0" anchor="b">
                    <a:lnL>
                      <a:noFill/>
                    </a:lnL>
                    <a:lnR>
                      <a:noFill/>
                    </a:lnR>
                    <a:lnT>
                      <a:noFill/>
                    </a:lnT>
                    <a:lnB>
                      <a:noFill/>
                    </a:lnB>
                  </a:tcPr>
                </a:tc>
                <a:extLst>
                  <a:ext uri="{0D108BD9-81ED-4DB2-BD59-A6C34878D82A}">
                    <a16:rowId xmlns:a16="http://schemas.microsoft.com/office/drawing/2014/main" val="3015443974"/>
                  </a:ext>
                </a:extLst>
              </a:tr>
              <a:tr h="153785">
                <a:tc>
                  <a:txBody>
                    <a:bodyPr/>
                    <a:lstStyle/>
                    <a:p>
                      <a:pPr algn="ctr" fontAlgn="b"/>
                      <a:r>
                        <a:rPr lang="en-US" sz="800" b="0" i="0" u="none" strike="noStrike">
                          <a:solidFill>
                            <a:srgbClr val="000000"/>
                          </a:solidFill>
                          <a:effectLst/>
                          <a:latin typeface="Calibri" panose="020F0502020204030204" pitchFamily="34" charset="0"/>
                        </a:rPr>
                        <a:t>F-3</a:t>
                      </a:r>
                    </a:p>
                  </a:txBody>
                  <a:tcPr marL="6593" marR="6593" marT="6593" marB="0" anchor="b">
                    <a:lnL>
                      <a:noFill/>
                    </a:lnL>
                    <a:lnR>
                      <a:noFill/>
                    </a:lnR>
                    <a:lnT>
                      <a:noFill/>
                    </a:lnT>
                    <a:lnB>
                      <a:noFill/>
                    </a:lnB>
                  </a:tcPr>
                </a:tc>
                <a:tc>
                  <a:txBody>
                    <a:bodyPr/>
                    <a:lstStyle/>
                    <a:p>
                      <a:pPr algn="l" fontAlgn="ctr"/>
                      <a:r>
                        <a:rPr lang="en-US" sz="800" b="0" i="0" u="none" strike="noStrike">
                          <a:solidFill>
                            <a:srgbClr val="000000"/>
                          </a:solidFill>
                          <a:effectLst/>
                          <a:latin typeface="Calibri" panose="020F0502020204030204" pitchFamily="34" charset="0"/>
                        </a:rPr>
                        <a:t>Lack of reliable (and visible) process for identifying water issue (quality or quantity) proactively causes someone to be harmed</a:t>
                      </a:r>
                    </a:p>
                  </a:txBody>
                  <a:tcPr marL="6593" marR="6593" marT="6593" marB="0" anchor="ctr">
                    <a:lnL>
                      <a:noFill/>
                    </a:lnL>
                    <a:lnR>
                      <a:noFill/>
                    </a:lnR>
                    <a:lnT>
                      <a:noFill/>
                    </a:lnT>
                    <a:lnB>
                      <a:noFill/>
                    </a:lnB>
                  </a:tcPr>
                </a:tc>
                <a:tc>
                  <a:txBody>
                    <a:bodyPr/>
                    <a:lstStyle/>
                    <a:p>
                      <a:pPr algn="l" fontAlgn="b"/>
                      <a:r>
                        <a:rPr lang="en-US" sz="800" b="0" i="0" u="none" strike="noStrike">
                          <a:solidFill>
                            <a:srgbClr val="000000"/>
                          </a:solidFill>
                          <a:effectLst/>
                          <a:latin typeface="Calibri" panose="020F0502020204030204" pitchFamily="34" charset="0"/>
                        </a:rPr>
                        <a:t>High</a:t>
                      </a:r>
                    </a:p>
                  </a:txBody>
                  <a:tcPr marL="6593" marR="6593" marT="6593" marB="0" anchor="b">
                    <a:lnL>
                      <a:noFill/>
                    </a:lnL>
                    <a:lnR>
                      <a:noFill/>
                    </a:lnR>
                    <a:lnT>
                      <a:noFill/>
                    </a:lnT>
                    <a:lnB>
                      <a:noFill/>
                    </a:lnB>
                  </a:tcPr>
                </a:tc>
                <a:extLst>
                  <a:ext uri="{0D108BD9-81ED-4DB2-BD59-A6C34878D82A}">
                    <a16:rowId xmlns:a16="http://schemas.microsoft.com/office/drawing/2014/main" val="2314763042"/>
                  </a:ext>
                </a:extLst>
              </a:tr>
              <a:tr h="153785">
                <a:tc>
                  <a:txBody>
                    <a:bodyPr/>
                    <a:lstStyle/>
                    <a:p>
                      <a:pPr algn="ctr" fontAlgn="b"/>
                      <a:r>
                        <a:rPr lang="en-US" sz="800" b="0" i="0" u="none" strike="noStrike">
                          <a:solidFill>
                            <a:srgbClr val="000000"/>
                          </a:solidFill>
                          <a:effectLst/>
                          <a:latin typeface="Calibri" panose="020F0502020204030204" pitchFamily="34" charset="0"/>
                        </a:rPr>
                        <a:t>G-2</a:t>
                      </a:r>
                    </a:p>
                  </a:txBody>
                  <a:tcPr marL="6593" marR="6593" marT="6593" marB="0" anchor="b">
                    <a:lnL>
                      <a:noFill/>
                    </a:lnL>
                    <a:lnR>
                      <a:noFill/>
                    </a:lnR>
                    <a:lnT>
                      <a:noFill/>
                    </a:lnT>
                    <a:lnB>
                      <a:noFill/>
                    </a:lnB>
                  </a:tcPr>
                </a:tc>
                <a:tc>
                  <a:txBody>
                    <a:bodyPr/>
                    <a:lstStyle/>
                    <a:p>
                      <a:pPr algn="l" fontAlgn="b"/>
                      <a:r>
                        <a:rPr lang="en-US" sz="800" b="0" i="0" u="none" strike="noStrike">
                          <a:solidFill>
                            <a:srgbClr val="000000"/>
                          </a:solidFill>
                          <a:effectLst/>
                          <a:latin typeface="Calibri" panose="020F0502020204030204" pitchFamily="34" charset="0"/>
                        </a:rPr>
                        <a:t>Leech fields becoming smelly if abundant rain/snow year</a:t>
                      </a:r>
                    </a:p>
                  </a:txBody>
                  <a:tcPr marL="6593" marR="6593" marT="6593" marB="0" anchor="b">
                    <a:lnL>
                      <a:noFill/>
                    </a:lnL>
                    <a:lnR>
                      <a:noFill/>
                    </a:lnR>
                    <a:lnT>
                      <a:noFill/>
                    </a:lnT>
                    <a:lnB>
                      <a:noFill/>
                    </a:lnB>
                  </a:tcPr>
                </a:tc>
                <a:tc>
                  <a:txBody>
                    <a:bodyPr/>
                    <a:lstStyle/>
                    <a:p>
                      <a:pPr algn="l" fontAlgn="b"/>
                      <a:r>
                        <a:rPr lang="en-US" sz="800" b="0" i="0" u="none" strike="noStrike">
                          <a:solidFill>
                            <a:srgbClr val="000000"/>
                          </a:solidFill>
                          <a:effectLst/>
                          <a:latin typeface="Calibri" panose="020F0502020204030204" pitchFamily="34" charset="0"/>
                        </a:rPr>
                        <a:t>High</a:t>
                      </a:r>
                    </a:p>
                  </a:txBody>
                  <a:tcPr marL="6593" marR="6593" marT="6593" marB="0" anchor="b">
                    <a:lnL>
                      <a:noFill/>
                    </a:lnL>
                    <a:lnR>
                      <a:noFill/>
                    </a:lnR>
                    <a:lnT>
                      <a:noFill/>
                    </a:lnT>
                    <a:lnB>
                      <a:noFill/>
                    </a:lnB>
                  </a:tcPr>
                </a:tc>
                <a:extLst>
                  <a:ext uri="{0D108BD9-81ED-4DB2-BD59-A6C34878D82A}">
                    <a16:rowId xmlns:a16="http://schemas.microsoft.com/office/drawing/2014/main" val="2086413827"/>
                  </a:ext>
                </a:extLst>
              </a:tr>
              <a:tr h="153785">
                <a:tc>
                  <a:txBody>
                    <a:bodyPr/>
                    <a:lstStyle/>
                    <a:p>
                      <a:pPr algn="ctr" fontAlgn="b"/>
                      <a:r>
                        <a:rPr lang="en-US" sz="800" b="0" i="0" u="none" strike="noStrike">
                          <a:solidFill>
                            <a:srgbClr val="000000"/>
                          </a:solidFill>
                          <a:effectLst/>
                          <a:latin typeface="Calibri" panose="020F0502020204030204" pitchFamily="34" charset="0"/>
                        </a:rPr>
                        <a:t>H-3</a:t>
                      </a:r>
                    </a:p>
                  </a:txBody>
                  <a:tcPr marL="6593" marR="6593" marT="6593" marB="0" anchor="b">
                    <a:lnL>
                      <a:noFill/>
                    </a:lnL>
                    <a:lnR>
                      <a:noFill/>
                    </a:lnR>
                    <a:lnT>
                      <a:noFill/>
                    </a:lnT>
                    <a:lnB>
                      <a:noFill/>
                    </a:lnB>
                  </a:tcPr>
                </a:tc>
                <a:tc>
                  <a:txBody>
                    <a:bodyPr/>
                    <a:lstStyle/>
                    <a:p>
                      <a:pPr algn="l" fontAlgn="b"/>
                      <a:r>
                        <a:rPr lang="en-US" sz="800" b="0" i="0" u="none" strike="noStrike">
                          <a:solidFill>
                            <a:srgbClr val="000000"/>
                          </a:solidFill>
                          <a:effectLst/>
                          <a:latin typeface="Calibri" panose="020F0502020204030204" pitchFamily="34" charset="0"/>
                        </a:rPr>
                        <a:t>Green waste continues to be difficult for owners to access, adding to fire risk and pressure on district to provide solutions</a:t>
                      </a:r>
                    </a:p>
                  </a:txBody>
                  <a:tcPr marL="6593" marR="6593" marT="6593" marB="0" anchor="b">
                    <a:lnL>
                      <a:noFill/>
                    </a:lnL>
                    <a:lnR>
                      <a:noFill/>
                    </a:lnR>
                    <a:lnT>
                      <a:noFill/>
                    </a:lnT>
                    <a:lnB>
                      <a:noFill/>
                    </a:lnB>
                  </a:tcPr>
                </a:tc>
                <a:tc>
                  <a:txBody>
                    <a:bodyPr/>
                    <a:lstStyle/>
                    <a:p>
                      <a:pPr algn="l" fontAlgn="b"/>
                      <a:r>
                        <a:rPr lang="en-US" sz="800" b="0" i="0" u="none" strike="noStrike">
                          <a:solidFill>
                            <a:srgbClr val="000000"/>
                          </a:solidFill>
                          <a:effectLst/>
                          <a:latin typeface="Calibri" panose="020F0502020204030204" pitchFamily="34" charset="0"/>
                        </a:rPr>
                        <a:t>High</a:t>
                      </a:r>
                    </a:p>
                  </a:txBody>
                  <a:tcPr marL="6593" marR="6593" marT="6593" marB="0" anchor="b">
                    <a:lnL>
                      <a:noFill/>
                    </a:lnL>
                    <a:lnR>
                      <a:noFill/>
                    </a:lnR>
                    <a:lnT>
                      <a:noFill/>
                    </a:lnT>
                    <a:lnB>
                      <a:noFill/>
                    </a:lnB>
                  </a:tcPr>
                </a:tc>
                <a:extLst>
                  <a:ext uri="{0D108BD9-81ED-4DB2-BD59-A6C34878D82A}">
                    <a16:rowId xmlns:a16="http://schemas.microsoft.com/office/drawing/2014/main" val="2560420481"/>
                  </a:ext>
                </a:extLst>
              </a:tr>
              <a:tr h="307568">
                <a:tc>
                  <a:txBody>
                    <a:bodyPr/>
                    <a:lstStyle/>
                    <a:p>
                      <a:pPr algn="ctr" fontAlgn="b"/>
                      <a:r>
                        <a:rPr lang="en-US" sz="800" b="0" i="0" u="none" strike="noStrike">
                          <a:solidFill>
                            <a:srgbClr val="000000"/>
                          </a:solidFill>
                          <a:effectLst/>
                          <a:latin typeface="Calibri" panose="020F0502020204030204" pitchFamily="34" charset="0"/>
                        </a:rPr>
                        <a:t>H-8</a:t>
                      </a:r>
                    </a:p>
                  </a:txBody>
                  <a:tcPr marL="6593" marR="6593" marT="6593" marB="0" anchor="b">
                    <a:lnL>
                      <a:noFill/>
                    </a:lnL>
                    <a:lnR>
                      <a:noFill/>
                    </a:lnR>
                    <a:lnT>
                      <a:noFill/>
                    </a:lnT>
                    <a:lnB>
                      <a:noFill/>
                    </a:lnB>
                  </a:tcPr>
                </a:tc>
                <a:tc>
                  <a:txBody>
                    <a:bodyPr/>
                    <a:lstStyle/>
                    <a:p>
                      <a:pPr algn="l" fontAlgn="b"/>
                      <a:r>
                        <a:rPr lang="en-US" sz="800" b="0" i="0" u="none" strike="noStrike">
                          <a:solidFill>
                            <a:srgbClr val="000000"/>
                          </a:solidFill>
                          <a:effectLst/>
                          <a:latin typeface="Calibri" panose="020F0502020204030204" pitchFamily="34" charset="0"/>
                        </a:rPr>
                        <a:t>Iron Horse fire station offers an opportunity that we should consider - it is an asset - if we don't develop plan, we risk losing opportunity</a:t>
                      </a:r>
                    </a:p>
                  </a:txBody>
                  <a:tcPr marL="6593" marR="6593" marT="6593" marB="0" anchor="b">
                    <a:lnL>
                      <a:noFill/>
                    </a:lnL>
                    <a:lnR>
                      <a:noFill/>
                    </a:lnR>
                    <a:lnT>
                      <a:noFill/>
                    </a:lnT>
                    <a:lnB>
                      <a:noFill/>
                    </a:lnB>
                  </a:tcPr>
                </a:tc>
                <a:tc>
                  <a:txBody>
                    <a:bodyPr/>
                    <a:lstStyle/>
                    <a:p>
                      <a:pPr algn="l" fontAlgn="b"/>
                      <a:r>
                        <a:rPr lang="en-US" sz="800" b="0" i="0" u="none" strike="noStrike">
                          <a:solidFill>
                            <a:srgbClr val="000000"/>
                          </a:solidFill>
                          <a:effectLst/>
                          <a:latin typeface="Calibri" panose="020F0502020204030204" pitchFamily="34" charset="0"/>
                        </a:rPr>
                        <a:t>High</a:t>
                      </a:r>
                    </a:p>
                  </a:txBody>
                  <a:tcPr marL="6593" marR="6593" marT="6593" marB="0" anchor="b">
                    <a:lnL>
                      <a:noFill/>
                    </a:lnL>
                    <a:lnR>
                      <a:noFill/>
                    </a:lnR>
                    <a:lnT>
                      <a:noFill/>
                    </a:lnT>
                    <a:lnB>
                      <a:noFill/>
                    </a:lnB>
                  </a:tcPr>
                </a:tc>
                <a:extLst>
                  <a:ext uri="{0D108BD9-81ED-4DB2-BD59-A6C34878D82A}">
                    <a16:rowId xmlns:a16="http://schemas.microsoft.com/office/drawing/2014/main" val="1653788137"/>
                  </a:ext>
                </a:extLst>
              </a:tr>
              <a:tr h="153785">
                <a:tc>
                  <a:txBody>
                    <a:bodyPr/>
                    <a:lstStyle/>
                    <a:p>
                      <a:pPr algn="ctr" fontAlgn="b"/>
                      <a:r>
                        <a:rPr lang="en-US" sz="800" b="0" i="0" u="none" strike="noStrike">
                          <a:solidFill>
                            <a:srgbClr val="000000"/>
                          </a:solidFill>
                          <a:effectLst/>
                          <a:latin typeface="Calibri" panose="020F0502020204030204" pitchFamily="34" charset="0"/>
                        </a:rPr>
                        <a:t>A-4</a:t>
                      </a:r>
                    </a:p>
                  </a:txBody>
                  <a:tcPr marL="6593" marR="6593" marT="6593" marB="0" anchor="b">
                    <a:lnL>
                      <a:noFill/>
                    </a:lnL>
                    <a:lnR>
                      <a:noFill/>
                    </a:lnR>
                    <a:lnT>
                      <a:noFill/>
                    </a:lnT>
                    <a:lnB>
                      <a:noFill/>
                    </a:lnB>
                  </a:tcPr>
                </a:tc>
                <a:tc>
                  <a:txBody>
                    <a:bodyPr/>
                    <a:lstStyle/>
                    <a:p>
                      <a:pPr algn="l" fontAlgn="ctr"/>
                      <a:r>
                        <a:rPr lang="en-US" sz="800" b="0" i="0" u="none" strike="noStrike">
                          <a:solidFill>
                            <a:srgbClr val="000000"/>
                          </a:solidFill>
                          <a:effectLst/>
                          <a:latin typeface="Calibri" panose="020F0502020204030204" pitchFamily="34" charset="0"/>
                        </a:rPr>
                        <a:t>CSD equipment or employee causes fire in the community (strucure or wildland) </a:t>
                      </a:r>
                    </a:p>
                  </a:txBody>
                  <a:tcPr marL="6593" marR="6593" marT="6593" marB="0" anchor="ctr">
                    <a:lnL>
                      <a:noFill/>
                    </a:lnL>
                    <a:lnR>
                      <a:noFill/>
                    </a:lnR>
                    <a:lnT>
                      <a:noFill/>
                    </a:lnT>
                    <a:lnB>
                      <a:noFill/>
                    </a:lnB>
                  </a:tcPr>
                </a:tc>
                <a:tc>
                  <a:txBody>
                    <a:bodyPr/>
                    <a:lstStyle/>
                    <a:p>
                      <a:pPr algn="l" fontAlgn="b"/>
                      <a:r>
                        <a:rPr lang="en-US" sz="800" b="0" i="0" u="none" strike="noStrike">
                          <a:solidFill>
                            <a:srgbClr val="000000"/>
                          </a:solidFill>
                          <a:effectLst/>
                          <a:latin typeface="Calibri" panose="020F0502020204030204" pitchFamily="34" charset="0"/>
                        </a:rPr>
                        <a:t>Moderate</a:t>
                      </a:r>
                    </a:p>
                  </a:txBody>
                  <a:tcPr marL="6593" marR="6593" marT="6593" marB="0" anchor="b">
                    <a:lnL>
                      <a:noFill/>
                    </a:lnL>
                    <a:lnR>
                      <a:noFill/>
                    </a:lnR>
                    <a:lnT>
                      <a:noFill/>
                    </a:lnT>
                    <a:lnB>
                      <a:noFill/>
                    </a:lnB>
                  </a:tcPr>
                </a:tc>
                <a:extLst>
                  <a:ext uri="{0D108BD9-81ED-4DB2-BD59-A6C34878D82A}">
                    <a16:rowId xmlns:a16="http://schemas.microsoft.com/office/drawing/2014/main" val="1974086688"/>
                  </a:ext>
                </a:extLst>
              </a:tr>
              <a:tr h="153785">
                <a:tc>
                  <a:txBody>
                    <a:bodyPr/>
                    <a:lstStyle/>
                    <a:p>
                      <a:pPr algn="ctr" fontAlgn="b"/>
                      <a:r>
                        <a:rPr lang="en-US" sz="800" b="0" i="0" u="none" strike="noStrike">
                          <a:solidFill>
                            <a:srgbClr val="000000"/>
                          </a:solidFill>
                          <a:effectLst/>
                          <a:latin typeface="Calibri" panose="020F0502020204030204" pitchFamily="34" charset="0"/>
                        </a:rPr>
                        <a:t>A-8</a:t>
                      </a:r>
                    </a:p>
                  </a:txBody>
                  <a:tcPr marL="6593" marR="6593" marT="6593" marB="0" anchor="b">
                    <a:lnL>
                      <a:noFill/>
                    </a:lnL>
                    <a:lnR>
                      <a:noFill/>
                    </a:lnR>
                    <a:lnT>
                      <a:noFill/>
                    </a:lnT>
                    <a:lnB>
                      <a:noFill/>
                    </a:lnB>
                  </a:tcPr>
                </a:tc>
                <a:tc>
                  <a:txBody>
                    <a:bodyPr/>
                    <a:lstStyle/>
                    <a:p>
                      <a:pPr algn="l" fontAlgn="ctr"/>
                      <a:r>
                        <a:rPr lang="en-US" sz="800" b="0" i="0" u="none" strike="noStrike">
                          <a:solidFill>
                            <a:srgbClr val="000000"/>
                          </a:solidFill>
                          <a:effectLst/>
                          <a:latin typeface="Calibri" panose="020F0502020204030204" pitchFamily="34" charset="0"/>
                        </a:rPr>
                        <a:t>Building growth creates demand beyond current capacity - need to update infrastructure plan</a:t>
                      </a:r>
                    </a:p>
                  </a:txBody>
                  <a:tcPr marL="6593" marR="6593" marT="6593" marB="0" anchor="ctr">
                    <a:lnL>
                      <a:noFill/>
                    </a:lnL>
                    <a:lnR>
                      <a:noFill/>
                    </a:lnR>
                    <a:lnT>
                      <a:noFill/>
                    </a:lnT>
                    <a:lnB>
                      <a:noFill/>
                    </a:lnB>
                  </a:tcPr>
                </a:tc>
                <a:tc>
                  <a:txBody>
                    <a:bodyPr/>
                    <a:lstStyle/>
                    <a:p>
                      <a:pPr algn="l" fontAlgn="b"/>
                      <a:r>
                        <a:rPr lang="en-US" sz="800" b="0" i="0" u="none" strike="noStrike">
                          <a:solidFill>
                            <a:srgbClr val="000000"/>
                          </a:solidFill>
                          <a:effectLst/>
                          <a:latin typeface="Calibri" panose="020F0502020204030204" pitchFamily="34" charset="0"/>
                        </a:rPr>
                        <a:t>Moderate</a:t>
                      </a:r>
                    </a:p>
                  </a:txBody>
                  <a:tcPr marL="6593" marR="6593" marT="6593" marB="0" anchor="b">
                    <a:lnL>
                      <a:noFill/>
                    </a:lnL>
                    <a:lnR>
                      <a:noFill/>
                    </a:lnR>
                    <a:lnT>
                      <a:noFill/>
                    </a:lnT>
                    <a:lnB>
                      <a:noFill/>
                    </a:lnB>
                  </a:tcPr>
                </a:tc>
                <a:extLst>
                  <a:ext uri="{0D108BD9-81ED-4DB2-BD59-A6C34878D82A}">
                    <a16:rowId xmlns:a16="http://schemas.microsoft.com/office/drawing/2014/main" val="4193669265"/>
                  </a:ext>
                </a:extLst>
              </a:tr>
              <a:tr h="307568">
                <a:tc>
                  <a:txBody>
                    <a:bodyPr/>
                    <a:lstStyle/>
                    <a:p>
                      <a:pPr algn="ctr" fontAlgn="b"/>
                      <a:r>
                        <a:rPr lang="en-US" sz="800" b="0" i="0" u="none" strike="noStrike">
                          <a:solidFill>
                            <a:srgbClr val="000000"/>
                          </a:solidFill>
                          <a:effectLst/>
                          <a:latin typeface="Calibri" panose="020F0502020204030204" pitchFamily="34" charset="0"/>
                        </a:rPr>
                        <a:t>B-3</a:t>
                      </a:r>
                    </a:p>
                  </a:txBody>
                  <a:tcPr marL="6593" marR="6593" marT="6593" marB="0" anchor="b">
                    <a:lnL>
                      <a:noFill/>
                    </a:lnL>
                    <a:lnR>
                      <a:noFill/>
                    </a:lnR>
                    <a:lnT>
                      <a:noFill/>
                    </a:lnT>
                    <a:lnB>
                      <a:noFill/>
                    </a:lnB>
                  </a:tcPr>
                </a:tc>
                <a:tc>
                  <a:txBody>
                    <a:bodyPr/>
                    <a:lstStyle/>
                    <a:p>
                      <a:pPr algn="l" fontAlgn="ctr"/>
                      <a:r>
                        <a:rPr lang="en-US" sz="800" b="0" i="0" u="none" strike="noStrike">
                          <a:solidFill>
                            <a:srgbClr val="000000"/>
                          </a:solidFill>
                          <a:effectLst/>
                          <a:latin typeface="Calibri" panose="020F0502020204030204" pitchFamily="34" charset="0"/>
                        </a:rPr>
                        <a:t>Without financial indicators (e.g. operating cash on hand, aging receivables summary, etc)  tracked and published on regular schedule, may not be aware of financial issue as soon as possible and lose ability to react</a:t>
                      </a:r>
                    </a:p>
                  </a:txBody>
                  <a:tcPr marL="6593" marR="6593" marT="6593" marB="0" anchor="ctr">
                    <a:lnL>
                      <a:noFill/>
                    </a:lnL>
                    <a:lnR>
                      <a:noFill/>
                    </a:lnR>
                    <a:lnT>
                      <a:noFill/>
                    </a:lnT>
                    <a:lnB>
                      <a:noFill/>
                    </a:lnB>
                  </a:tcPr>
                </a:tc>
                <a:tc>
                  <a:txBody>
                    <a:bodyPr/>
                    <a:lstStyle/>
                    <a:p>
                      <a:pPr algn="l" fontAlgn="b"/>
                      <a:r>
                        <a:rPr lang="en-US" sz="800" b="0" i="0" u="none" strike="noStrike">
                          <a:solidFill>
                            <a:srgbClr val="000000"/>
                          </a:solidFill>
                          <a:effectLst/>
                          <a:latin typeface="Calibri" panose="020F0502020204030204" pitchFamily="34" charset="0"/>
                        </a:rPr>
                        <a:t>Moderate</a:t>
                      </a:r>
                    </a:p>
                  </a:txBody>
                  <a:tcPr marL="6593" marR="6593" marT="6593" marB="0" anchor="b">
                    <a:lnL>
                      <a:noFill/>
                    </a:lnL>
                    <a:lnR>
                      <a:noFill/>
                    </a:lnR>
                    <a:lnT>
                      <a:noFill/>
                    </a:lnT>
                    <a:lnB>
                      <a:noFill/>
                    </a:lnB>
                  </a:tcPr>
                </a:tc>
                <a:extLst>
                  <a:ext uri="{0D108BD9-81ED-4DB2-BD59-A6C34878D82A}">
                    <a16:rowId xmlns:a16="http://schemas.microsoft.com/office/drawing/2014/main" val="1507040202"/>
                  </a:ext>
                </a:extLst>
              </a:tr>
              <a:tr h="153785">
                <a:tc>
                  <a:txBody>
                    <a:bodyPr/>
                    <a:lstStyle/>
                    <a:p>
                      <a:pPr algn="ctr" fontAlgn="b"/>
                      <a:r>
                        <a:rPr lang="en-US" sz="800" b="0" i="0" u="none" strike="noStrike">
                          <a:solidFill>
                            <a:srgbClr val="000000"/>
                          </a:solidFill>
                          <a:effectLst/>
                          <a:latin typeface="Calibri" panose="020F0502020204030204" pitchFamily="34" charset="0"/>
                        </a:rPr>
                        <a:t>C-3</a:t>
                      </a:r>
                    </a:p>
                  </a:txBody>
                  <a:tcPr marL="6593" marR="6593" marT="6593" marB="0" anchor="b">
                    <a:lnL>
                      <a:noFill/>
                    </a:lnL>
                    <a:lnR>
                      <a:noFill/>
                    </a:lnR>
                    <a:lnT>
                      <a:noFill/>
                    </a:lnT>
                    <a:lnB>
                      <a:noFill/>
                    </a:lnB>
                  </a:tcPr>
                </a:tc>
                <a:tc>
                  <a:txBody>
                    <a:bodyPr/>
                    <a:lstStyle/>
                    <a:p>
                      <a:pPr algn="l" fontAlgn="b"/>
                      <a:r>
                        <a:rPr lang="en-US" sz="800" b="0" i="0" u="none" strike="noStrike">
                          <a:solidFill>
                            <a:srgbClr val="000000"/>
                          </a:solidFill>
                          <a:effectLst/>
                          <a:latin typeface="Calibri" panose="020F0502020204030204" pitchFamily="34" charset="0"/>
                        </a:rPr>
                        <a:t>Eroding customer confidence - can we support build out?  </a:t>
                      </a:r>
                    </a:p>
                  </a:txBody>
                  <a:tcPr marL="6593" marR="6593" marT="6593" marB="0" anchor="b">
                    <a:lnL>
                      <a:noFill/>
                    </a:lnL>
                    <a:lnR>
                      <a:noFill/>
                    </a:lnR>
                    <a:lnT>
                      <a:noFill/>
                    </a:lnT>
                    <a:lnB>
                      <a:noFill/>
                    </a:lnB>
                  </a:tcPr>
                </a:tc>
                <a:tc>
                  <a:txBody>
                    <a:bodyPr/>
                    <a:lstStyle/>
                    <a:p>
                      <a:pPr algn="l" fontAlgn="b"/>
                      <a:r>
                        <a:rPr lang="en-US" sz="800" b="0" i="0" u="none" strike="noStrike">
                          <a:solidFill>
                            <a:srgbClr val="000000"/>
                          </a:solidFill>
                          <a:effectLst/>
                          <a:latin typeface="Calibri" panose="020F0502020204030204" pitchFamily="34" charset="0"/>
                        </a:rPr>
                        <a:t>Moderate</a:t>
                      </a:r>
                    </a:p>
                  </a:txBody>
                  <a:tcPr marL="6593" marR="6593" marT="6593" marB="0" anchor="b">
                    <a:lnL>
                      <a:noFill/>
                    </a:lnL>
                    <a:lnR>
                      <a:noFill/>
                    </a:lnR>
                    <a:lnT>
                      <a:noFill/>
                    </a:lnT>
                    <a:lnB>
                      <a:noFill/>
                    </a:lnB>
                  </a:tcPr>
                </a:tc>
                <a:extLst>
                  <a:ext uri="{0D108BD9-81ED-4DB2-BD59-A6C34878D82A}">
                    <a16:rowId xmlns:a16="http://schemas.microsoft.com/office/drawing/2014/main" val="3610231148"/>
                  </a:ext>
                </a:extLst>
              </a:tr>
              <a:tr h="153785">
                <a:tc>
                  <a:txBody>
                    <a:bodyPr/>
                    <a:lstStyle/>
                    <a:p>
                      <a:pPr algn="ctr" fontAlgn="b"/>
                      <a:r>
                        <a:rPr lang="en-US" sz="800" b="0" i="0" u="none" strike="noStrike">
                          <a:solidFill>
                            <a:srgbClr val="000000"/>
                          </a:solidFill>
                          <a:effectLst/>
                          <a:latin typeface="Calibri" panose="020F0502020204030204" pitchFamily="34" charset="0"/>
                        </a:rPr>
                        <a:t>C-4</a:t>
                      </a:r>
                    </a:p>
                  </a:txBody>
                  <a:tcPr marL="6593" marR="6593" marT="6593" marB="0" anchor="b">
                    <a:lnL>
                      <a:noFill/>
                    </a:lnL>
                    <a:lnR>
                      <a:noFill/>
                    </a:lnR>
                    <a:lnT>
                      <a:noFill/>
                    </a:lnT>
                    <a:lnB>
                      <a:noFill/>
                    </a:lnB>
                  </a:tcPr>
                </a:tc>
                <a:tc>
                  <a:txBody>
                    <a:bodyPr/>
                    <a:lstStyle/>
                    <a:p>
                      <a:pPr algn="l" fontAlgn="t"/>
                      <a:r>
                        <a:rPr lang="en-US" sz="800" b="0" i="0" u="none" strike="noStrike">
                          <a:solidFill>
                            <a:srgbClr val="000000"/>
                          </a:solidFill>
                          <a:effectLst/>
                          <a:latin typeface="Calibri" panose="020F0502020204030204" pitchFamily="34" charset="0"/>
                        </a:rPr>
                        <a:t>Customer/community confidence may erode as residents start seeing more water notices </a:t>
                      </a:r>
                    </a:p>
                  </a:txBody>
                  <a:tcPr marL="6593" marR="6593" marT="6593" marB="0">
                    <a:lnL>
                      <a:noFill/>
                    </a:lnL>
                    <a:lnR>
                      <a:noFill/>
                    </a:lnR>
                    <a:lnT>
                      <a:noFill/>
                    </a:lnT>
                    <a:lnB>
                      <a:noFill/>
                    </a:lnB>
                  </a:tcPr>
                </a:tc>
                <a:tc>
                  <a:txBody>
                    <a:bodyPr/>
                    <a:lstStyle/>
                    <a:p>
                      <a:pPr algn="l" fontAlgn="b"/>
                      <a:r>
                        <a:rPr lang="en-US" sz="800" b="0" i="0" u="none" strike="noStrike">
                          <a:solidFill>
                            <a:srgbClr val="000000"/>
                          </a:solidFill>
                          <a:effectLst/>
                          <a:latin typeface="Calibri" panose="020F0502020204030204" pitchFamily="34" charset="0"/>
                        </a:rPr>
                        <a:t>Moderate</a:t>
                      </a:r>
                    </a:p>
                  </a:txBody>
                  <a:tcPr marL="6593" marR="6593" marT="6593" marB="0" anchor="b">
                    <a:lnL>
                      <a:noFill/>
                    </a:lnL>
                    <a:lnR>
                      <a:noFill/>
                    </a:lnR>
                    <a:lnT>
                      <a:noFill/>
                    </a:lnT>
                    <a:lnB>
                      <a:noFill/>
                    </a:lnB>
                  </a:tcPr>
                </a:tc>
                <a:extLst>
                  <a:ext uri="{0D108BD9-81ED-4DB2-BD59-A6C34878D82A}">
                    <a16:rowId xmlns:a16="http://schemas.microsoft.com/office/drawing/2014/main" val="1551300397"/>
                  </a:ext>
                </a:extLst>
              </a:tr>
              <a:tr h="153785">
                <a:tc>
                  <a:txBody>
                    <a:bodyPr/>
                    <a:lstStyle/>
                    <a:p>
                      <a:pPr algn="ctr" fontAlgn="b"/>
                      <a:r>
                        <a:rPr lang="en-US" sz="800" b="0" i="0" u="none" strike="noStrike">
                          <a:solidFill>
                            <a:srgbClr val="000000"/>
                          </a:solidFill>
                          <a:effectLst/>
                          <a:latin typeface="Calibri" panose="020F0502020204030204" pitchFamily="34" charset="0"/>
                        </a:rPr>
                        <a:t>C-5</a:t>
                      </a:r>
                    </a:p>
                  </a:txBody>
                  <a:tcPr marL="6593" marR="6593" marT="6593" marB="0" anchor="b">
                    <a:lnL>
                      <a:noFill/>
                    </a:lnL>
                    <a:lnR>
                      <a:noFill/>
                    </a:lnR>
                    <a:lnT>
                      <a:noFill/>
                    </a:lnT>
                    <a:lnB>
                      <a:noFill/>
                    </a:lnB>
                  </a:tcPr>
                </a:tc>
                <a:tc>
                  <a:txBody>
                    <a:bodyPr/>
                    <a:lstStyle/>
                    <a:p>
                      <a:pPr algn="l" fontAlgn="t"/>
                      <a:r>
                        <a:rPr lang="en-US" sz="800" b="0" i="0" u="none" strike="noStrike">
                          <a:solidFill>
                            <a:srgbClr val="000000"/>
                          </a:solidFill>
                          <a:effectLst/>
                          <a:latin typeface="Calibri" panose="020F0502020204030204" pitchFamily="34" charset="0"/>
                        </a:rPr>
                        <a:t>Lack of transparency about district strategic plans, financial situation and ability to fund existing maintenance and future build out</a:t>
                      </a:r>
                    </a:p>
                  </a:txBody>
                  <a:tcPr marL="6593" marR="6593" marT="6593" marB="0">
                    <a:lnL>
                      <a:noFill/>
                    </a:lnL>
                    <a:lnR>
                      <a:noFill/>
                    </a:lnR>
                    <a:lnT>
                      <a:noFill/>
                    </a:lnT>
                    <a:lnB>
                      <a:noFill/>
                    </a:lnB>
                  </a:tcPr>
                </a:tc>
                <a:tc>
                  <a:txBody>
                    <a:bodyPr/>
                    <a:lstStyle/>
                    <a:p>
                      <a:pPr algn="l" fontAlgn="b"/>
                      <a:r>
                        <a:rPr lang="en-US" sz="800" b="0" i="0" u="none" strike="noStrike">
                          <a:solidFill>
                            <a:srgbClr val="000000"/>
                          </a:solidFill>
                          <a:effectLst/>
                          <a:latin typeface="Calibri" panose="020F0502020204030204" pitchFamily="34" charset="0"/>
                        </a:rPr>
                        <a:t>Moderate</a:t>
                      </a:r>
                    </a:p>
                  </a:txBody>
                  <a:tcPr marL="6593" marR="6593" marT="6593" marB="0" anchor="b">
                    <a:lnL>
                      <a:noFill/>
                    </a:lnL>
                    <a:lnR>
                      <a:noFill/>
                    </a:lnR>
                    <a:lnT>
                      <a:noFill/>
                    </a:lnT>
                    <a:lnB>
                      <a:noFill/>
                    </a:lnB>
                  </a:tcPr>
                </a:tc>
                <a:extLst>
                  <a:ext uri="{0D108BD9-81ED-4DB2-BD59-A6C34878D82A}">
                    <a16:rowId xmlns:a16="http://schemas.microsoft.com/office/drawing/2014/main" val="1046558403"/>
                  </a:ext>
                </a:extLst>
              </a:tr>
              <a:tr h="307568">
                <a:tc>
                  <a:txBody>
                    <a:bodyPr/>
                    <a:lstStyle/>
                    <a:p>
                      <a:pPr algn="ctr" fontAlgn="b"/>
                      <a:r>
                        <a:rPr lang="en-US" sz="800" b="0" i="0" u="none" strike="noStrike">
                          <a:solidFill>
                            <a:srgbClr val="000000"/>
                          </a:solidFill>
                          <a:effectLst/>
                          <a:latin typeface="Calibri" panose="020F0502020204030204" pitchFamily="34" charset="0"/>
                        </a:rPr>
                        <a:t>D-1</a:t>
                      </a:r>
                    </a:p>
                  </a:txBody>
                  <a:tcPr marL="6593" marR="6593" marT="6593" marB="0" anchor="b">
                    <a:lnL>
                      <a:noFill/>
                    </a:lnL>
                    <a:lnR>
                      <a:noFill/>
                    </a:lnR>
                    <a:lnT>
                      <a:noFill/>
                    </a:lnT>
                    <a:lnB>
                      <a:noFill/>
                    </a:lnB>
                  </a:tcPr>
                </a:tc>
                <a:tc>
                  <a:txBody>
                    <a:bodyPr/>
                    <a:lstStyle/>
                    <a:p>
                      <a:pPr algn="l" fontAlgn="b"/>
                      <a:r>
                        <a:rPr lang="en-US" sz="800" b="0" i="0" u="none" strike="noStrike">
                          <a:solidFill>
                            <a:srgbClr val="000000"/>
                          </a:solidFill>
                          <a:effectLst/>
                          <a:latin typeface="Calibri" panose="020F0502020204030204" pitchFamily="34" charset="0"/>
                        </a:rPr>
                        <a:t>Lack of documented training plan for each staff role (by job title) and Board members limits personnel effectiveness and engagement</a:t>
                      </a:r>
                    </a:p>
                  </a:txBody>
                  <a:tcPr marL="6593" marR="6593" marT="6593" marB="0" anchor="b">
                    <a:lnL>
                      <a:noFill/>
                    </a:lnL>
                    <a:lnR>
                      <a:noFill/>
                    </a:lnR>
                    <a:lnT>
                      <a:noFill/>
                    </a:lnT>
                    <a:lnB>
                      <a:noFill/>
                    </a:lnB>
                  </a:tcPr>
                </a:tc>
                <a:tc>
                  <a:txBody>
                    <a:bodyPr/>
                    <a:lstStyle/>
                    <a:p>
                      <a:pPr algn="l" fontAlgn="b"/>
                      <a:r>
                        <a:rPr lang="en-US" sz="800" b="0" i="0" u="none" strike="noStrike">
                          <a:solidFill>
                            <a:srgbClr val="000000"/>
                          </a:solidFill>
                          <a:effectLst/>
                          <a:latin typeface="Calibri" panose="020F0502020204030204" pitchFamily="34" charset="0"/>
                        </a:rPr>
                        <a:t>Moderate</a:t>
                      </a:r>
                    </a:p>
                  </a:txBody>
                  <a:tcPr marL="6593" marR="6593" marT="6593" marB="0" anchor="b">
                    <a:lnL>
                      <a:noFill/>
                    </a:lnL>
                    <a:lnR>
                      <a:noFill/>
                    </a:lnR>
                    <a:lnT>
                      <a:noFill/>
                    </a:lnT>
                    <a:lnB>
                      <a:noFill/>
                    </a:lnB>
                  </a:tcPr>
                </a:tc>
                <a:extLst>
                  <a:ext uri="{0D108BD9-81ED-4DB2-BD59-A6C34878D82A}">
                    <a16:rowId xmlns:a16="http://schemas.microsoft.com/office/drawing/2014/main" val="3304015270"/>
                  </a:ext>
                </a:extLst>
              </a:tr>
              <a:tr h="153785">
                <a:tc>
                  <a:txBody>
                    <a:bodyPr/>
                    <a:lstStyle/>
                    <a:p>
                      <a:pPr algn="ctr" fontAlgn="b"/>
                      <a:r>
                        <a:rPr lang="en-US" sz="800" b="0" i="0" u="none" strike="noStrike">
                          <a:solidFill>
                            <a:srgbClr val="000000"/>
                          </a:solidFill>
                          <a:effectLst/>
                          <a:latin typeface="Calibri" panose="020F0502020204030204" pitchFamily="34" charset="0"/>
                        </a:rPr>
                        <a:t>D-5</a:t>
                      </a:r>
                    </a:p>
                  </a:txBody>
                  <a:tcPr marL="6593" marR="6593" marT="6593" marB="0" anchor="b">
                    <a:lnL>
                      <a:noFill/>
                    </a:lnL>
                    <a:lnR>
                      <a:noFill/>
                    </a:lnR>
                    <a:lnT>
                      <a:noFill/>
                    </a:lnT>
                    <a:lnB>
                      <a:noFill/>
                    </a:lnB>
                  </a:tcPr>
                </a:tc>
                <a:tc>
                  <a:txBody>
                    <a:bodyPr/>
                    <a:lstStyle/>
                    <a:p>
                      <a:pPr algn="l" fontAlgn="b"/>
                      <a:r>
                        <a:rPr lang="en-US" sz="800" b="0" i="0" u="none" strike="noStrike">
                          <a:solidFill>
                            <a:srgbClr val="000000"/>
                          </a:solidFill>
                          <a:effectLst/>
                          <a:latin typeface="Calibri" panose="020F0502020204030204" pitchFamily="34" charset="0"/>
                        </a:rPr>
                        <a:t>Lack of commitment and funding for robust development process for staff and board will result in less than optimal organization</a:t>
                      </a:r>
                    </a:p>
                  </a:txBody>
                  <a:tcPr marL="6593" marR="6593" marT="6593" marB="0" anchor="b">
                    <a:lnL>
                      <a:noFill/>
                    </a:lnL>
                    <a:lnR>
                      <a:noFill/>
                    </a:lnR>
                    <a:lnT>
                      <a:noFill/>
                    </a:lnT>
                    <a:lnB>
                      <a:noFill/>
                    </a:lnB>
                  </a:tcPr>
                </a:tc>
                <a:tc>
                  <a:txBody>
                    <a:bodyPr/>
                    <a:lstStyle/>
                    <a:p>
                      <a:pPr algn="l" fontAlgn="b"/>
                      <a:r>
                        <a:rPr lang="en-US" sz="800" b="0" i="0" u="none" strike="noStrike">
                          <a:solidFill>
                            <a:srgbClr val="000000"/>
                          </a:solidFill>
                          <a:effectLst/>
                          <a:latin typeface="Calibri" panose="020F0502020204030204" pitchFamily="34" charset="0"/>
                        </a:rPr>
                        <a:t>Moderate</a:t>
                      </a:r>
                    </a:p>
                  </a:txBody>
                  <a:tcPr marL="6593" marR="6593" marT="6593" marB="0" anchor="b">
                    <a:lnL>
                      <a:noFill/>
                    </a:lnL>
                    <a:lnR>
                      <a:noFill/>
                    </a:lnR>
                    <a:lnT>
                      <a:noFill/>
                    </a:lnT>
                    <a:lnB>
                      <a:noFill/>
                    </a:lnB>
                  </a:tcPr>
                </a:tc>
                <a:extLst>
                  <a:ext uri="{0D108BD9-81ED-4DB2-BD59-A6C34878D82A}">
                    <a16:rowId xmlns:a16="http://schemas.microsoft.com/office/drawing/2014/main" val="3865380667"/>
                  </a:ext>
                </a:extLst>
              </a:tr>
              <a:tr h="153785">
                <a:tc>
                  <a:txBody>
                    <a:bodyPr/>
                    <a:lstStyle/>
                    <a:p>
                      <a:pPr algn="ctr" fontAlgn="b"/>
                      <a:r>
                        <a:rPr lang="en-US" sz="800" b="0" i="0" u="none" strike="noStrike">
                          <a:solidFill>
                            <a:srgbClr val="000000"/>
                          </a:solidFill>
                          <a:effectLst/>
                          <a:latin typeface="Calibri" panose="020F0502020204030204" pitchFamily="34" charset="0"/>
                        </a:rPr>
                        <a:t>E-2</a:t>
                      </a:r>
                    </a:p>
                  </a:txBody>
                  <a:tcPr marL="6593" marR="6593" marT="6593" marB="0" anchor="b">
                    <a:lnL>
                      <a:noFill/>
                    </a:lnL>
                    <a:lnR>
                      <a:noFill/>
                    </a:lnR>
                    <a:lnT>
                      <a:noFill/>
                    </a:lnT>
                    <a:lnB>
                      <a:noFill/>
                    </a:lnB>
                  </a:tcPr>
                </a:tc>
                <a:tc>
                  <a:txBody>
                    <a:bodyPr/>
                    <a:lstStyle/>
                    <a:p>
                      <a:pPr algn="l" fontAlgn="b"/>
                      <a:r>
                        <a:rPr lang="en-US" sz="800" b="0" i="0" u="none" strike="noStrike">
                          <a:solidFill>
                            <a:srgbClr val="000000"/>
                          </a:solidFill>
                          <a:effectLst/>
                          <a:latin typeface="Calibri" panose="020F0502020204030204" pitchFamily="34" charset="0"/>
                        </a:rPr>
                        <a:t>Aware of Financial Audit </a:t>
                      </a:r>
                    </a:p>
                  </a:txBody>
                  <a:tcPr marL="6593" marR="6593" marT="6593" marB="0" anchor="b">
                    <a:lnL>
                      <a:noFill/>
                    </a:lnL>
                    <a:lnR>
                      <a:noFill/>
                    </a:lnR>
                    <a:lnT>
                      <a:noFill/>
                    </a:lnT>
                    <a:lnB>
                      <a:noFill/>
                    </a:lnB>
                  </a:tcPr>
                </a:tc>
                <a:tc>
                  <a:txBody>
                    <a:bodyPr/>
                    <a:lstStyle/>
                    <a:p>
                      <a:pPr algn="l" fontAlgn="b"/>
                      <a:r>
                        <a:rPr lang="en-US" sz="800" b="0" i="0" u="none" strike="noStrike">
                          <a:solidFill>
                            <a:srgbClr val="000000"/>
                          </a:solidFill>
                          <a:effectLst/>
                          <a:latin typeface="Calibri" panose="020F0502020204030204" pitchFamily="34" charset="0"/>
                        </a:rPr>
                        <a:t>Moderate</a:t>
                      </a:r>
                    </a:p>
                  </a:txBody>
                  <a:tcPr marL="6593" marR="6593" marT="6593" marB="0" anchor="b">
                    <a:lnL>
                      <a:noFill/>
                    </a:lnL>
                    <a:lnR>
                      <a:noFill/>
                    </a:lnR>
                    <a:lnT>
                      <a:noFill/>
                    </a:lnT>
                    <a:lnB>
                      <a:noFill/>
                    </a:lnB>
                  </a:tcPr>
                </a:tc>
                <a:extLst>
                  <a:ext uri="{0D108BD9-81ED-4DB2-BD59-A6C34878D82A}">
                    <a16:rowId xmlns:a16="http://schemas.microsoft.com/office/drawing/2014/main" val="3168335516"/>
                  </a:ext>
                </a:extLst>
              </a:tr>
              <a:tr h="153785">
                <a:tc>
                  <a:txBody>
                    <a:bodyPr/>
                    <a:lstStyle/>
                    <a:p>
                      <a:pPr algn="ctr" fontAlgn="b"/>
                      <a:r>
                        <a:rPr lang="en-US" sz="800" b="0" i="0" u="none" strike="noStrike">
                          <a:solidFill>
                            <a:srgbClr val="000000"/>
                          </a:solidFill>
                          <a:effectLst/>
                          <a:latin typeface="Calibri" panose="020F0502020204030204" pitchFamily="34" charset="0"/>
                        </a:rPr>
                        <a:t>H-1</a:t>
                      </a:r>
                    </a:p>
                  </a:txBody>
                  <a:tcPr marL="6593" marR="6593" marT="6593" marB="0" anchor="b">
                    <a:lnL>
                      <a:noFill/>
                    </a:lnL>
                    <a:lnR>
                      <a:noFill/>
                    </a:lnR>
                    <a:lnT>
                      <a:noFill/>
                    </a:lnT>
                    <a:lnB>
                      <a:noFill/>
                    </a:lnB>
                  </a:tcPr>
                </a:tc>
                <a:tc>
                  <a:txBody>
                    <a:bodyPr/>
                    <a:lstStyle/>
                    <a:p>
                      <a:pPr algn="l" fontAlgn="b"/>
                      <a:r>
                        <a:rPr lang="en-US" sz="800" b="0" i="0" u="none" strike="noStrike">
                          <a:solidFill>
                            <a:srgbClr val="000000"/>
                          </a:solidFill>
                          <a:effectLst/>
                          <a:latin typeface="Calibri" panose="020F0502020204030204" pitchFamily="34" charset="0"/>
                        </a:rPr>
                        <a:t>Lack of work on fire issues by HOA puts undo burden on CSD - do we have enough resource allocated given this new situation</a:t>
                      </a:r>
                    </a:p>
                  </a:txBody>
                  <a:tcPr marL="6593" marR="6593" marT="6593" marB="0" anchor="b">
                    <a:lnL>
                      <a:noFill/>
                    </a:lnL>
                    <a:lnR>
                      <a:noFill/>
                    </a:lnR>
                    <a:lnT>
                      <a:noFill/>
                    </a:lnT>
                    <a:lnB>
                      <a:noFill/>
                    </a:lnB>
                  </a:tcPr>
                </a:tc>
                <a:tc>
                  <a:txBody>
                    <a:bodyPr/>
                    <a:lstStyle/>
                    <a:p>
                      <a:pPr algn="l" fontAlgn="b"/>
                      <a:r>
                        <a:rPr lang="en-US" sz="800" b="0" i="0" u="none" strike="noStrike">
                          <a:solidFill>
                            <a:srgbClr val="000000"/>
                          </a:solidFill>
                          <a:effectLst/>
                          <a:latin typeface="Calibri" panose="020F0502020204030204" pitchFamily="34" charset="0"/>
                        </a:rPr>
                        <a:t>Moderate</a:t>
                      </a:r>
                    </a:p>
                  </a:txBody>
                  <a:tcPr marL="6593" marR="6593" marT="6593" marB="0" anchor="b">
                    <a:lnL>
                      <a:noFill/>
                    </a:lnL>
                    <a:lnR>
                      <a:noFill/>
                    </a:lnR>
                    <a:lnT>
                      <a:noFill/>
                    </a:lnT>
                    <a:lnB>
                      <a:noFill/>
                    </a:lnB>
                  </a:tcPr>
                </a:tc>
                <a:extLst>
                  <a:ext uri="{0D108BD9-81ED-4DB2-BD59-A6C34878D82A}">
                    <a16:rowId xmlns:a16="http://schemas.microsoft.com/office/drawing/2014/main" val="995224424"/>
                  </a:ext>
                </a:extLst>
              </a:tr>
              <a:tr h="153785">
                <a:tc>
                  <a:txBody>
                    <a:bodyPr/>
                    <a:lstStyle/>
                    <a:p>
                      <a:pPr algn="ctr" fontAlgn="b"/>
                      <a:r>
                        <a:rPr lang="en-US" sz="800" b="0" i="0" u="none" strike="noStrike">
                          <a:solidFill>
                            <a:srgbClr val="000000"/>
                          </a:solidFill>
                          <a:effectLst/>
                          <a:latin typeface="Calibri" panose="020F0502020204030204" pitchFamily="34" charset="0"/>
                        </a:rPr>
                        <a:t>H-2</a:t>
                      </a:r>
                    </a:p>
                  </a:txBody>
                  <a:tcPr marL="6593" marR="6593" marT="6593" marB="0" anchor="b">
                    <a:lnL>
                      <a:noFill/>
                    </a:lnL>
                    <a:lnR>
                      <a:noFill/>
                    </a:lnR>
                    <a:lnT>
                      <a:noFill/>
                    </a:lnT>
                    <a:lnB>
                      <a:noFill/>
                    </a:lnB>
                  </a:tcPr>
                </a:tc>
                <a:tc>
                  <a:txBody>
                    <a:bodyPr/>
                    <a:lstStyle/>
                    <a:p>
                      <a:pPr algn="l" fontAlgn="b"/>
                      <a:r>
                        <a:rPr lang="en-US" sz="800" b="0" i="0" u="none" strike="noStrike">
                          <a:solidFill>
                            <a:srgbClr val="000000"/>
                          </a:solidFill>
                          <a:effectLst/>
                          <a:latin typeface="Calibri" panose="020F0502020204030204" pitchFamily="34" charset="0"/>
                        </a:rPr>
                        <a:t>Current fire staff not on site and we need someone here</a:t>
                      </a:r>
                    </a:p>
                  </a:txBody>
                  <a:tcPr marL="6593" marR="6593" marT="6593" marB="0" anchor="b">
                    <a:lnL>
                      <a:noFill/>
                    </a:lnL>
                    <a:lnR>
                      <a:noFill/>
                    </a:lnR>
                    <a:lnT>
                      <a:noFill/>
                    </a:lnT>
                    <a:lnB>
                      <a:noFill/>
                    </a:lnB>
                  </a:tcPr>
                </a:tc>
                <a:tc>
                  <a:txBody>
                    <a:bodyPr/>
                    <a:lstStyle/>
                    <a:p>
                      <a:pPr algn="l" fontAlgn="b"/>
                      <a:r>
                        <a:rPr lang="en-US" sz="800" b="0" i="0" u="none" strike="noStrike">
                          <a:solidFill>
                            <a:srgbClr val="000000"/>
                          </a:solidFill>
                          <a:effectLst/>
                          <a:latin typeface="Calibri" panose="020F0502020204030204" pitchFamily="34" charset="0"/>
                        </a:rPr>
                        <a:t>Moderate</a:t>
                      </a:r>
                    </a:p>
                  </a:txBody>
                  <a:tcPr marL="6593" marR="6593" marT="6593" marB="0" anchor="b">
                    <a:lnL>
                      <a:noFill/>
                    </a:lnL>
                    <a:lnR>
                      <a:noFill/>
                    </a:lnR>
                    <a:lnT>
                      <a:noFill/>
                    </a:lnT>
                    <a:lnB>
                      <a:noFill/>
                    </a:lnB>
                  </a:tcPr>
                </a:tc>
                <a:extLst>
                  <a:ext uri="{0D108BD9-81ED-4DB2-BD59-A6C34878D82A}">
                    <a16:rowId xmlns:a16="http://schemas.microsoft.com/office/drawing/2014/main" val="2324649626"/>
                  </a:ext>
                </a:extLst>
              </a:tr>
              <a:tr h="153785">
                <a:tc>
                  <a:txBody>
                    <a:bodyPr/>
                    <a:lstStyle/>
                    <a:p>
                      <a:pPr algn="ctr" fontAlgn="b"/>
                      <a:r>
                        <a:rPr lang="en-US" sz="800" b="0" i="0" u="none" strike="noStrike">
                          <a:solidFill>
                            <a:srgbClr val="000000"/>
                          </a:solidFill>
                          <a:effectLst/>
                          <a:latin typeface="Calibri" panose="020F0502020204030204" pitchFamily="34" charset="0"/>
                        </a:rPr>
                        <a:t>H-5</a:t>
                      </a:r>
                    </a:p>
                  </a:txBody>
                  <a:tcPr marL="6593" marR="6593" marT="6593" marB="0" anchor="b">
                    <a:lnL>
                      <a:noFill/>
                    </a:lnL>
                    <a:lnR>
                      <a:noFill/>
                    </a:lnR>
                    <a:lnT>
                      <a:noFill/>
                    </a:lnT>
                    <a:lnB>
                      <a:noFill/>
                    </a:lnB>
                  </a:tcPr>
                </a:tc>
                <a:tc>
                  <a:txBody>
                    <a:bodyPr/>
                    <a:lstStyle/>
                    <a:p>
                      <a:pPr algn="l" fontAlgn="b"/>
                      <a:r>
                        <a:rPr lang="en-US" sz="800" b="0" i="0" u="none" strike="noStrike">
                          <a:solidFill>
                            <a:srgbClr val="000000"/>
                          </a:solidFill>
                          <a:effectLst/>
                          <a:latin typeface="Calibri" panose="020F0502020204030204" pitchFamily="34" charset="0"/>
                        </a:rPr>
                        <a:t>Terms of Fire Protection contract not being fulfilled or documented through audit</a:t>
                      </a:r>
                    </a:p>
                  </a:txBody>
                  <a:tcPr marL="6593" marR="6593" marT="6593" marB="0" anchor="b">
                    <a:lnL>
                      <a:noFill/>
                    </a:lnL>
                    <a:lnR>
                      <a:noFill/>
                    </a:lnR>
                    <a:lnT>
                      <a:noFill/>
                    </a:lnT>
                    <a:lnB>
                      <a:noFill/>
                    </a:lnB>
                  </a:tcPr>
                </a:tc>
                <a:tc>
                  <a:txBody>
                    <a:bodyPr/>
                    <a:lstStyle/>
                    <a:p>
                      <a:pPr algn="l" fontAlgn="b"/>
                      <a:r>
                        <a:rPr lang="en-US" sz="800" b="0" i="0" u="none" strike="noStrike" dirty="0">
                          <a:solidFill>
                            <a:srgbClr val="000000"/>
                          </a:solidFill>
                          <a:effectLst/>
                          <a:latin typeface="Calibri" panose="020F0502020204030204" pitchFamily="34" charset="0"/>
                        </a:rPr>
                        <a:t>Moderate</a:t>
                      </a:r>
                    </a:p>
                  </a:txBody>
                  <a:tcPr marL="6593" marR="6593" marT="6593" marB="0" anchor="b">
                    <a:lnL>
                      <a:noFill/>
                    </a:lnL>
                    <a:lnR>
                      <a:noFill/>
                    </a:lnR>
                    <a:lnT>
                      <a:noFill/>
                    </a:lnT>
                    <a:lnB>
                      <a:noFill/>
                    </a:lnB>
                  </a:tcPr>
                </a:tc>
                <a:extLst>
                  <a:ext uri="{0D108BD9-81ED-4DB2-BD59-A6C34878D82A}">
                    <a16:rowId xmlns:a16="http://schemas.microsoft.com/office/drawing/2014/main" val="2260258661"/>
                  </a:ext>
                </a:extLst>
              </a:tr>
            </a:tbl>
          </a:graphicData>
        </a:graphic>
      </p:graphicFrame>
      <p:sp>
        <p:nvSpPr>
          <p:cNvPr id="4" name="Title 1">
            <a:extLst>
              <a:ext uri="{FF2B5EF4-FFF2-40B4-BE49-F238E27FC236}">
                <a16:creationId xmlns:a16="http://schemas.microsoft.com/office/drawing/2014/main" id="{D7B44762-5F61-4BB1-8A90-52BBB1B83032}"/>
              </a:ext>
            </a:extLst>
          </p:cNvPr>
          <p:cNvSpPr>
            <a:spLocks noGrp="1"/>
          </p:cNvSpPr>
          <p:nvPr>
            <p:ph type="title"/>
          </p:nvPr>
        </p:nvSpPr>
        <p:spPr>
          <a:xfrm>
            <a:off x="838200" y="365125"/>
            <a:ext cx="10515600" cy="1325563"/>
          </a:xfrm>
        </p:spPr>
        <p:txBody>
          <a:bodyPr/>
          <a:lstStyle/>
          <a:p>
            <a:r>
              <a:rPr lang="en-US" dirty="0"/>
              <a:t>Fully Prioritized Risk Items – Page 2</a:t>
            </a:r>
          </a:p>
        </p:txBody>
      </p:sp>
    </p:spTree>
    <p:extLst>
      <p:ext uri="{BB962C8B-B14F-4D97-AF65-F5344CB8AC3E}">
        <p14:creationId xmlns:p14="http://schemas.microsoft.com/office/powerpoint/2010/main" val="39469858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38746D-934A-445B-9E38-895019FEFCCE}"/>
              </a:ext>
            </a:extLst>
          </p:cNvPr>
          <p:cNvSpPr>
            <a:spLocks noGrp="1"/>
          </p:cNvSpPr>
          <p:nvPr>
            <p:ph type="title"/>
          </p:nvPr>
        </p:nvSpPr>
        <p:spPr/>
        <p:txBody>
          <a:bodyPr/>
          <a:lstStyle/>
          <a:p>
            <a:r>
              <a:rPr lang="en-US" dirty="0"/>
              <a:t>Task Timeline Update: </a:t>
            </a:r>
          </a:p>
        </p:txBody>
      </p:sp>
      <p:graphicFrame>
        <p:nvGraphicFramePr>
          <p:cNvPr id="4" name="Content Placeholder 3">
            <a:extLst>
              <a:ext uri="{FF2B5EF4-FFF2-40B4-BE49-F238E27FC236}">
                <a16:creationId xmlns:a16="http://schemas.microsoft.com/office/drawing/2014/main" id="{EDFE94C9-5A7C-4BFD-980D-A5A43DBD3193}"/>
              </a:ext>
            </a:extLst>
          </p:cNvPr>
          <p:cNvGraphicFramePr>
            <a:graphicFrameLocks noGrp="1"/>
          </p:cNvGraphicFramePr>
          <p:nvPr>
            <p:ph idx="1"/>
            <p:extLst>
              <p:ext uri="{D42A27DB-BD31-4B8C-83A1-F6EECF244321}">
                <p14:modId xmlns:p14="http://schemas.microsoft.com/office/powerpoint/2010/main" val="1929106256"/>
              </p:ext>
            </p:extLst>
          </p:nvPr>
        </p:nvGraphicFramePr>
        <p:xfrm>
          <a:off x="1904999" y="1563474"/>
          <a:ext cx="8382001" cy="4080510"/>
        </p:xfrm>
        <a:graphic>
          <a:graphicData uri="http://schemas.openxmlformats.org/drawingml/2006/table">
            <a:tbl>
              <a:tblPr>
                <a:tableStyleId>{5C22544A-7EE6-4342-B048-85BDC9FD1C3A}</a:tableStyleId>
              </a:tblPr>
              <a:tblGrid>
                <a:gridCol w="4103721">
                  <a:extLst>
                    <a:ext uri="{9D8B030D-6E8A-4147-A177-3AD203B41FA5}">
                      <a16:colId xmlns:a16="http://schemas.microsoft.com/office/drawing/2014/main" val="940041474"/>
                    </a:ext>
                  </a:extLst>
                </a:gridCol>
                <a:gridCol w="3224579">
                  <a:extLst>
                    <a:ext uri="{9D8B030D-6E8A-4147-A177-3AD203B41FA5}">
                      <a16:colId xmlns:a16="http://schemas.microsoft.com/office/drawing/2014/main" val="3232309601"/>
                    </a:ext>
                  </a:extLst>
                </a:gridCol>
                <a:gridCol w="1053701">
                  <a:extLst>
                    <a:ext uri="{9D8B030D-6E8A-4147-A177-3AD203B41FA5}">
                      <a16:colId xmlns:a16="http://schemas.microsoft.com/office/drawing/2014/main" val="2431990475"/>
                    </a:ext>
                  </a:extLst>
                </a:gridCol>
              </a:tblGrid>
              <a:tr h="238125">
                <a:tc>
                  <a:txBody>
                    <a:bodyPr/>
                    <a:lstStyle/>
                    <a:p>
                      <a:pPr algn="l" fontAlgn="b"/>
                      <a:r>
                        <a:rPr lang="en-US" sz="1400" u="none" strike="noStrike">
                          <a:effectLst/>
                        </a:rPr>
                        <a:t>Steps</a:t>
                      </a:r>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t"/>
                      <a:r>
                        <a:rPr lang="en-US" sz="1400" u="none" strike="noStrike">
                          <a:effectLst/>
                        </a:rPr>
                        <a:t>Target Date</a:t>
                      </a:r>
                      <a:endParaRPr lang="en-US" sz="1400" b="0" i="0" u="none" strike="noStrike">
                        <a:solidFill>
                          <a:srgbClr val="000000"/>
                        </a:solidFill>
                        <a:effectLst/>
                        <a:latin typeface="Calibri" panose="020F0502020204030204" pitchFamily="34" charset="0"/>
                      </a:endParaRPr>
                    </a:p>
                  </a:txBody>
                  <a:tcPr marL="9525" marR="9525" marT="9525" marB="0"/>
                </a:tc>
                <a:tc>
                  <a:txBody>
                    <a:bodyPr/>
                    <a:lstStyle/>
                    <a:p>
                      <a:pPr algn="ctr" fontAlgn="ctr"/>
                      <a:r>
                        <a:rPr lang="en-US" sz="1100" u="none" strike="noStrike">
                          <a:effectLst/>
                        </a:rPr>
                        <a:t>Status</a:t>
                      </a:r>
                      <a:endParaRPr lang="en-US"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616289349"/>
                  </a:ext>
                </a:extLst>
              </a:tr>
              <a:tr h="76200">
                <a:tc>
                  <a:txBody>
                    <a:bodyPr/>
                    <a:lstStyle/>
                    <a:p>
                      <a:pPr algn="l" fontAlgn="b"/>
                      <a:endParaRPr lang="en-US" sz="14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t"/>
                      <a:endParaRPr lang="en-US" sz="1400" b="0" i="0" u="none" strike="noStrike">
                        <a:solidFill>
                          <a:srgbClr val="000000"/>
                        </a:solidFill>
                        <a:effectLst/>
                        <a:latin typeface="Calibri" panose="020F0502020204030204" pitchFamily="34" charset="0"/>
                      </a:endParaRPr>
                    </a:p>
                  </a:txBody>
                  <a:tcPr marL="9525" marR="9525" marT="9525" marB="0"/>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207447235"/>
                  </a:ext>
                </a:extLst>
              </a:tr>
              <a:tr h="190500">
                <a:tc>
                  <a:txBody>
                    <a:bodyPr/>
                    <a:lstStyle/>
                    <a:p>
                      <a:pPr algn="l" fontAlgn="b"/>
                      <a:r>
                        <a:rPr lang="en-US" sz="1100" u="none" strike="noStrike" dirty="0">
                          <a:effectLst/>
                        </a:rPr>
                        <a:t>Plan &amp; Establish Process</a:t>
                      </a:r>
                      <a:endParaRPr lang="en-US" sz="1100" b="1"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t"/>
                      <a:r>
                        <a:rPr lang="en-US" sz="1100" u="none" strike="noStrike">
                          <a:effectLst/>
                        </a:rPr>
                        <a:t> </a:t>
                      </a:r>
                      <a:endParaRPr lang="en-US" sz="1100" b="1" i="0" u="none" strike="noStrike">
                        <a:solidFill>
                          <a:srgbClr val="000000"/>
                        </a:solidFill>
                        <a:effectLst/>
                        <a:latin typeface="Calibri" panose="020F0502020204030204" pitchFamily="34" charset="0"/>
                      </a:endParaRPr>
                    </a:p>
                  </a:txBody>
                  <a:tcPr marL="9525" marR="9525" marT="9525" marB="0"/>
                </a:tc>
                <a:tc>
                  <a:txBody>
                    <a:bodyPr/>
                    <a:lstStyle/>
                    <a:p>
                      <a:pPr algn="ctr" fontAlgn="b"/>
                      <a:r>
                        <a:rPr lang="en-US" sz="1100" u="none" strike="noStrike">
                          <a:effectLst/>
                        </a:rPr>
                        <a:t>COMPLETE</a:t>
                      </a:r>
                      <a:endParaRPr lang="en-US" sz="1100" b="1"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703943729"/>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t"/>
                      <a:endParaRPr lang="en-US" sz="1100" b="0" i="0" u="none" strike="noStrike">
                        <a:solidFill>
                          <a:srgbClr val="000000"/>
                        </a:solidFill>
                        <a:effectLst/>
                        <a:latin typeface="Calibri" panose="020F0502020204030204" pitchFamily="34" charset="0"/>
                      </a:endParaRPr>
                    </a:p>
                  </a:txBody>
                  <a:tcPr marL="9525" marR="9525" marT="9525" marB="0"/>
                </a:tc>
                <a:tc>
                  <a:txBody>
                    <a:bodyPr/>
                    <a:lstStyle/>
                    <a:p>
                      <a:pPr algn="ctr" fontAlgn="ctr"/>
                      <a:endParaRPr lang="en-US"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794728848"/>
                  </a:ext>
                </a:extLst>
              </a:tr>
              <a:tr h="190500">
                <a:tc>
                  <a:txBody>
                    <a:bodyPr/>
                    <a:lstStyle/>
                    <a:p>
                      <a:pPr algn="l" fontAlgn="b"/>
                      <a:r>
                        <a:rPr lang="en-US" sz="1100" u="none" strike="noStrike">
                          <a:effectLst/>
                        </a:rPr>
                        <a:t>Identify Risks</a:t>
                      </a:r>
                      <a:endParaRPr lang="en-US" sz="11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t"/>
                      <a:r>
                        <a:rPr lang="en-US" sz="1100" u="none" strike="noStrike">
                          <a:effectLst/>
                        </a:rPr>
                        <a:t> </a:t>
                      </a:r>
                      <a:endParaRPr lang="en-US" sz="1100" b="1" i="0" u="none" strike="noStrike">
                        <a:solidFill>
                          <a:srgbClr val="000000"/>
                        </a:solidFill>
                        <a:effectLst/>
                        <a:latin typeface="Calibri" panose="020F0502020204030204" pitchFamily="34" charset="0"/>
                      </a:endParaRPr>
                    </a:p>
                  </a:txBody>
                  <a:tcPr marL="9525" marR="9525" marT="9525" marB="0"/>
                </a:tc>
                <a:tc>
                  <a:txBody>
                    <a:bodyPr/>
                    <a:lstStyle/>
                    <a:p>
                      <a:pPr algn="ctr" fontAlgn="ctr"/>
                      <a:r>
                        <a:rPr lang="en-US" sz="1100" u="none" strike="noStrike">
                          <a:effectLst/>
                        </a:rPr>
                        <a:t>COMPLETE</a:t>
                      </a:r>
                      <a:endParaRPr lang="en-US" sz="1100" b="1"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280079542"/>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t"/>
                      <a:endParaRPr lang="en-US" sz="1100" b="0" i="0" u="none" strike="noStrike">
                        <a:solidFill>
                          <a:srgbClr val="000000"/>
                        </a:solidFill>
                        <a:effectLst/>
                        <a:latin typeface="Calibri" panose="020F0502020204030204" pitchFamily="34" charset="0"/>
                      </a:endParaRPr>
                    </a:p>
                  </a:txBody>
                  <a:tcPr marL="9525" marR="9525" marT="9525" marB="0"/>
                </a:tc>
                <a:tc>
                  <a:txBody>
                    <a:bodyPr/>
                    <a:lstStyle/>
                    <a:p>
                      <a:pPr algn="ctr" fontAlgn="ctr"/>
                      <a:endParaRPr lang="en-US"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438450806"/>
                  </a:ext>
                </a:extLst>
              </a:tr>
              <a:tr h="190500">
                <a:tc>
                  <a:txBody>
                    <a:bodyPr/>
                    <a:lstStyle/>
                    <a:p>
                      <a:pPr algn="l" fontAlgn="b"/>
                      <a:r>
                        <a:rPr lang="en-US" sz="1100" u="none" strike="noStrike">
                          <a:effectLst/>
                        </a:rPr>
                        <a:t>High Level Assessment &amp; Prioritization</a:t>
                      </a:r>
                      <a:endParaRPr lang="en-US" sz="11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t"/>
                      <a:r>
                        <a:rPr lang="en-US" sz="1100" u="none" strike="noStrike">
                          <a:effectLst/>
                        </a:rPr>
                        <a:t> </a:t>
                      </a:r>
                      <a:endParaRPr lang="en-US" sz="1100" b="1" i="0" u="none" strike="noStrike">
                        <a:solidFill>
                          <a:srgbClr val="000000"/>
                        </a:solidFill>
                        <a:effectLst/>
                        <a:latin typeface="Calibri" panose="020F0502020204030204" pitchFamily="34" charset="0"/>
                      </a:endParaRPr>
                    </a:p>
                  </a:txBody>
                  <a:tcPr marL="9525" marR="9525" marT="9525" marB="0"/>
                </a:tc>
                <a:tc>
                  <a:txBody>
                    <a:bodyPr/>
                    <a:lstStyle/>
                    <a:p>
                      <a:pPr algn="ctr" fontAlgn="ctr"/>
                      <a:r>
                        <a:rPr lang="en-US" sz="1100" u="none" strike="noStrike">
                          <a:effectLst/>
                        </a:rPr>
                        <a:t>COMPLETE</a:t>
                      </a:r>
                      <a:endParaRPr lang="en-US" sz="1100" b="1"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931054576"/>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t"/>
                      <a:endParaRPr lang="en-US" sz="1100" b="0" i="0" u="none" strike="noStrike">
                        <a:solidFill>
                          <a:srgbClr val="000000"/>
                        </a:solidFill>
                        <a:effectLst/>
                        <a:latin typeface="Calibri" panose="020F0502020204030204" pitchFamily="34" charset="0"/>
                      </a:endParaRPr>
                    </a:p>
                  </a:txBody>
                  <a:tcPr marL="9525" marR="9525" marT="9525" marB="0"/>
                </a:tc>
                <a:tc>
                  <a:txBody>
                    <a:bodyPr/>
                    <a:lstStyle/>
                    <a:p>
                      <a:pPr algn="ctr" fontAlgn="ctr"/>
                      <a:endParaRPr lang="en-US"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777698832"/>
                  </a:ext>
                </a:extLst>
              </a:tr>
              <a:tr h="190500">
                <a:tc>
                  <a:txBody>
                    <a:bodyPr/>
                    <a:lstStyle/>
                    <a:p>
                      <a:pPr algn="l" fontAlgn="b"/>
                      <a:r>
                        <a:rPr lang="en-US" sz="1100" u="none" strike="noStrike">
                          <a:effectLst/>
                        </a:rPr>
                        <a:t>Deep Level Assessment</a:t>
                      </a:r>
                      <a:endParaRPr lang="en-US" sz="11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t"/>
                      <a:endParaRPr lang="en-US" sz="1100" b="0" i="0" u="none" strike="noStrike">
                        <a:solidFill>
                          <a:srgbClr val="000000"/>
                        </a:solidFill>
                        <a:effectLst/>
                        <a:latin typeface="Calibri" panose="020F0502020204030204" pitchFamily="34" charset="0"/>
                      </a:endParaRPr>
                    </a:p>
                  </a:txBody>
                  <a:tcPr marL="9525" marR="9525" marT="9525" marB="0"/>
                </a:tc>
                <a:tc>
                  <a:txBody>
                    <a:bodyPr/>
                    <a:lstStyle/>
                    <a:p>
                      <a:pPr algn="ctr" fontAlgn="ctr"/>
                      <a:endParaRPr lang="en-US"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359991720"/>
                  </a:ext>
                </a:extLst>
              </a:tr>
              <a:tr h="190500">
                <a:tc>
                  <a:txBody>
                    <a:bodyPr/>
                    <a:lstStyle/>
                    <a:p>
                      <a:pPr algn="l" fontAlgn="b"/>
                      <a:r>
                        <a:rPr lang="en-US" sz="1100" u="none" strike="noStrike">
                          <a:effectLst/>
                        </a:rPr>
                        <a:t>Recommend Top Risks for immediate deep dive assessment</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t"/>
                      <a:r>
                        <a:rPr lang="en-US" sz="1100" u="none" strike="noStrike">
                          <a:effectLst/>
                        </a:rPr>
                        <a:t>TBD</a:t>
                      </a:r>
                      <a:endParaRPr lang="en-US" sz="1100" b="0" i="0" u="none" strike="noStrike">
                        <a:solidFill>
                          <a:srgbClr val="000000"/>
                        </a:solidFill>
                        <a:effectLst/>
                        <a:latin typeface="Calibri" panose="020F0502020204030204" pitchFamily="34" charset="0"/>
                      </a:endParaRPr>
                    </a:p>
                  </a:txBody>
                  <a:tcPr marL="9525" marR="9525" marT="9525" marB="0"/>
                </a:tc>
                <a:tc>
                  <a:txBody>
                    <a:bodyPr/>
                    <a:lstStyle/>
                    <a:p>
                      <a:pPr algn="ctr" fontAlgn="ctr"/>
                      <a:endParaRPr lang="en-US"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536667066"/>
                  </a:ext>
                </a:extLst>
              </a:tr>
              <a:tr h="190500">
                <a:tc>
                  <a:txBody>
                    <a:bodyPr/>
                    <a:lstStyle/>
                    <a:p>
                      <a:pPr algn="l" fontAlgn="b"/>
                      <a:r>
                        <a:rPr lang="en-US" sz="1100" u="none" strike="noStrike">
                          <a:effectLst/>
                        </a:rPr>
                        <a:t>Board approves Top Risks selected for initial deep dive work</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t"/>
                      <a:r>
                        <a:rPr lang="en-US" sz="1100" u="none" strike="noStrike">
                          <a:effectLst/>
                        </a:rPr>
                        <a:t>TBD</a:t>
                      </a:r>
                      <a:endParaRPr lang="en-US" sz="1100" b="0" i="0" u="none" strike="noStrike">
                        <a:solidFill>
                          <a:srgbClr val="000000"/>
                        </a:solidFill>
                        <a:effectLst/>
                        <a:latin typeface="Calibri" panose="020F0502020204030204" pitchFamily="34" charset="0"/>
                      </a:endParaRPr>
                    </a:p>
                  </a:txBody>
                  <a:tcPr marL="9525" marR="9525" marT="9525" marB="0"/>
                </a:tc>
                <a:tc>
                  <a:txBody>
                    <a:bodyPr/>
                    <a:lstStyle/>
                    <a:p>
                      <a:pPr algn="ctr" fontAlgn="ctr"/>
                      <a:endParaRPr lang="en-US"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030417883"/>
                  </a:ext>
                </a:extLst>
              </a:tr>
              <a:tr h="190500">
                <a:tc>
                  <a:txBody>
                    <a:bodyPr/>
                    <a:lstStyle/>
                    <a:p>
                      <a:pPr algn="l" fontAlgn="b"/>
                      <a:r>
                        <a:rPr lang="en-US" sz="1100" u="none" strike="noStrike">
                          <a:effectLst/>
                        </a:rPr>
                        <a:t>Assign each of "Top Risks" to champion</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t"/>
                      <a:r>
                        <a:rPr lang="en-US" sz="1100" u="none" strike="noStrike">
                          <a:effectLst/>
                        </a:rPr>
                        <a:t>TBD</a:t>
                      </a:r>
                      <a:endParaRPr lang="en-US" sz="1100" b="0" i="0" u="none" strike="noStrike">
                        <a:solidFill>
                          <a:srgbClr val="000000"/>
                        </a:solidFill>
                        <a:effectLst/>
                        <a:latin typeface="Calibri" panose="020F0502020204030204" pitchFamily="34" charset="0"/>
                      </a:endParaRPr>
                    </a:p>
                  </a:txBody>
                  <a:tcPr marL="9525" marR="9525" marT="9525" marB="0"/>
                </a:tc>
                <a:tc>
                  <a:txBody>
                    <a:bodyPr/>
                    <a:lstStyle/>
                    <a:p>
                      <a:pPr algn="ctr" fontAlgn="ctr"/>
                      <a:endParaRPr lang="en-US"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801768132"/>
                  </a:ext>
                </a:extLst>
              </a:tr>
              <a:tr h="381000">
                <a:tc>
                  <a:txBody>
                    <a:bodyPr/>
                    <a:lstStyle/>
                    <a:p>
                      <a:pPr algn="l" fontAlgn="b"/>
                      <a:r>
                        <a:rPr lang="en-US" sz="1100" u="none" strike="noStrike">
                          <a:effectLst/>
                        </a:rPr>
                        <a:t>Champion to create timeline for deep level assessment and recommendation plan</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t"/>
                      <a:r>
                        <a:rPr lang="en-US" sz="1100" u="none" strike="noStrike">
                          <a:effectLst/>
                        </a:rPr>
                        <a:t>TBD</a:t>
                      </a:r>
                      <a:endParaRPr lang="en-US" sz="1100" b="0" i="0" u="none" strike="noStrike">
                        <a:solidFill>
                          <a:srgbClr val="000000"/>
                        </a:solidFill>
                        <a:effectLst/>
                        <a:latin typeface="Calibri" panose="020F0502020204030204" pitchFamily="34" charset="0"/>
                      </a:endParaRPr>
                    </a:p>
                  </a:txBody>
                  <a:tcPr marL="9525" marR="9525" marT="9525" marB="0"/>
                </a:tc>
                <a:tc>
                  <a:txBody>
                    <a:bodyPr/>
                    <a:lstStyle/>
                    <a:p>
                      <a:pPr algn="ctr" fontAlgn="ctr"/>
                      <a:endParaRPr lang="en-US"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568350570"/>
                  </a:ext>
                </a:extLst>
              </a:tr>
              <a:tr h="190500">
                <a:tc>
                  <a:txBody>
                    <a:bodyPr/>
                    <a:lstStyle/>
                    <a:p>
                      <a:pPr algn="l" fontAlgn="b"/>
                      <a:r>
                        <a:rPr lang="en-US" sz="1100" u="none" strike="noStrike">
                          <a:effectLst/>
                        </a:rPr>
                        <a:t>Update Board on deep level assessment and recommendations</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t"/>
                      <a:r>
                        <a:rPr lang="en-US" sz="1100" u="none" strike="noStrike">
                          <a:effectLst/>
                        </a:rPr>
                        <a:t>TBD</a:t>
                      </a:r>
                      <a:endParaRPr lang="en-US" sz="1100" b="0" i="0" u="none" strike="noStrike">
                        <a:solidFill>
                          <a:srgbClr val="000000"/>
                        </a:solidFill>
                        <a:effectLst/>
                        <a:latin typeface="Calibri" panose="020F0502020204030204" pitchFamily="34" charset="0"/>
                      </a:endParaRPr>
                    </a:p>
                  </a:txBody>
                  <a:tcPr marL="9525" marR="9525" marT="9525" marB="0"/>
                </a:tc>
                <a:tc>
                  <a:txBody>
                    <a:bodyPr/>
                    <a:lstStyle/>
                    <a:p>
                      <a:pPr algn="ctr" fontAlgn="ctr"/>
                      <a:endParaRPr lang="en-US"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107438423"/>
                  </a:ext>
                </a:extLst>
              </a:tr>
              <a:tr h="190500">
                <a:tc>
                  <a:txBody>
                    <a:bodyPr/>
                    <a:lstStyle/>
                    <a:p>
                      <a:pPr algn="l" fontAlgn="b"/>
                      <a:r>
                        <a:rPr lang="en-US" sz="1100" u="none" strike="noStrike">
                          <a:effectLst/>
                        </a:rPr>
                        <a:t>Board approves recommendations</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t"/>
                      <a:r>
                        <a:rPr lang="en-US" sz="1100" u="none" strike="noStrike">
                          <a:effectLst/>
                        </a:rPr>
                        <a:t>TBD</a:t>
                      </a:r>
                      <a:endParaRPr lang="en-US" sz="1100" b="0" i="0" u="none" strike="noStrike">
                        <a:solidFill>
                          <a:srgbClr val="000000"/>
                        </a:solidFill>
                        <a:effectLst/>
                        <a:latin typeface="Calibri" panose="020F0502020204030204" pitchFamily="34" charset="0"/>
                      </a:endParaRPr>
                    </a:p>
                  </a:txBody>
                  <a:tcPr marL="9525" marR="9525" marT="9525" marB="0"/>
                </a:tc>
                <a:tc>
                  <a:txBody>
                    <a:bodyPr/>
                    <a:lstStyle/>
                    <a:p>
                      <a:pPr algn="ctr" fontAlgn="ctr"/>
                      <a:endParaRPr lang="en-US"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50090732"/>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t"/>
                      <a:endParaRPr lang="en-US" sz="1100" b="0" i="0" u="none" strike="noStrike">
                        <a:solidFill>
                          <a:srgbClr val="000000"/>
                        </a:solidFill>
                        <a:effectLst/>
                        <a:latin typeface="Calibri" panose="020F0502020204030204" pitchFamily="34" charset="0"/>
                      </a:endParaRPr>
                    </a:p>
                  </a:txBody>
                  <a:tcPr marL="9525" marR="9525" marT="9525" marB="0"/>
                </a:tc>
                <a:tc>
                  <a:txBody>
                    <a:bodyPr/>
                    <a:lstStyle/>
                    <a:p>
                      <a:pPr algn="ctr" fontAlgn="ctr"/>
                      <a:endParaRPr lang="en-US"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560679319"/>
                  </a:ext>
                </a:extLst>
              </a:tr>
              <a:tr h="190500">
                <a:tc>
                  <a:txBody>
                    <a:bodyPr/>
                    <a:lstStyle/>
                    <a:p>
                      <a:pPr algn="l" fontAlgn="b"/>
                      <a:r>
                        <a:rPr lang="en-US" sz="1100" u="none" strike="noStrike">
                          <a:effectLst/>
                        </a:rPr>
                        <a:t>Monitor, Control &amp; Communicate</a:t>
                      </a:r>
                      <a:endParaRPr lang="en-US" sz="1100" b="1" i="0" u="none" strike="noStrike">
                        <a:solidFill>
                          <a:srgbClr val="000000"/>
                        </a:solidFill>
                        <a:effectLst/>
                        <a:latin typeface="Calibri" panose="020F0502020204030204" pitchFamily="34" charset="0"/>
                      </a:endParaRPr>
                    </a:p>
                  </a:txBody>
                  <a:tcPr marL="9525" marR="9525" marT="9525" marB="0" anchor="b"/>
                </a:tc>
                <a:tc>
                  <a:txBody>
                    <a:bodyPr/>
                    <a:lstStyle/>
                    <a:p>
                      <a:pPr algn="l" fontAlgn="t"/>
                      <a:endParaRPr lang="en-US" sz="1100" b="0" i="0" u="none" strike="noStrike">
                        <a:solidFill>
                          <a:srgbClr val="000000"/>
                        </a:solidFill>
                        <a:effectLst/>
                        <a:latin typeface="Calibri" panose="020F0502020204030204" pitchFamily="34" charset="0"/>
                      </a:endParaRPr>
                    </a:p>
                  </a:txBody>
                  <a:tcPr marL="9525" marR="9525" marT="9525" marB="0"/>
                </a:tc>
                <a:tc>
                  <a:txBody>
                    <a:bodyPr/>
                    <a:lstStyle/>
                    <a:p>
                      <a:pPr algn="ctr" fontAlgn="ctr"/>
                      <a:endParaRPr lang="en-US"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058173880"/>
                  </a:ext>
                </a:extLst>
              </a:tr>
              <a:tr h="190500">
                <a:tc>
                  <a:txBody>
                    <a:bodyPr/>
                    <a:lstStyle/>
                    <a:p>
                      <a:pPr algn="l" fontAlgn="b"/>
                      <a:r>
                        <a:rPr lang="en-US" sz="1100" u="none" strike="noStrike">
                          <a:effectLst/>
                        </a:rPr>
                        <a:t>Champion updates board on activities and key milestones</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t"/>
                      <a:r>
                        <a:rPr lang="en-US" sz="1100" u="none" strike="noStrike">
                          <a:effectLst/>
                        </a:rPr>
                        <a:t>ongoing Board agenda</a:t>
                      </a:r>
                      <a:endParaRPr lang="en-US" sz="1100" b="0" i="0" u="none" strike="noStrike">
                        <a:solidFill>
                          <a:srgbClr val="000000"/>
                        </a:solidFill>
                        <a:effectLst/>
                        <a:latin typeface="Calibri" panose="020F0502020204030204" pitchFamily="34" charset="0"/>
                      </a:endParaRPr>
                    </a:p>
                  </a:txBody>
                  <a:tcPr marL="9525" marR="9525" marT="9525" marB="0"/>
                </a:tc>
                <a:tc>
                  <a:txBody>
                    <a:bodyPr/>
                    <a:lstStyle/>
                    <a:p>
                      <a:pPr algn="ctr" fontAlgn="ctr"/>
                      <a:endParaRPr lang="en-US" sz="11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4009540904"/>
                  </a:ext>
                </a:extLst>
              </a:tr>
              <a:tr h="381000">
                <a:tc>
                  <a:txBody>
                    <a:bodyPr/>
                    <a:lstStyle/>
                    <a:p>
                      <a:pPr algn="l" fontAlgn="b"/>
                      <a:r>
                        <a:rPr lang="en-US" sz="1100" u="none" strike="noStrike">
                          <a:effectLst/>
                        </a:rPr>
                        <a:t>As initial "Top Risks" are mitigated, review current list of Risks and high level Assessment</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t"/>
                      <a:r>
                        <a:rPr lang="en-US" sz="1100" u="none" strike="noStrike">
                          <a:effectLst/>
                        </a:rPr>
                        <a:t>ongoing Board agenda</a:t>
                      </a:r>
                      <a:endParaRPr lang="en-US" sz="1100" b="0" i="0" u="none" strike="noStrike">
                        <a:solidFill>
                          <a:srgbClr val="000000"/>
                        </a:solidFill>
                        <a:effectLst/>
                        <a:latin typeface="Calibri" panose="020F0502020204030204" pitchFamily="34" charset="0"/>
                      </a:endParaRPr>
                    </a:p>
                  </a:txBody>
                  <a:tcPr marL="9525" marR="9525" marT="9525" marB="0"/>
                </a:tc>
                <a:tc>
                  <a:txBody>
                    <a:bodyPr/>
                    <a:lstStyle/>
                    <a:p>
                      <a:pPr algn="ctr" fontAlgn="ctr"/>
                      <a:endParaRPr lang="en-US" sz="1100" b="0" i="0" u="none" strike="noStrike" dirty="0">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3934632423"/>
                  </a:ext>
                </a:extLst>
              </a:tr>
            </a:tbl>
          </a:graphicData>
        </a:graphic>
      </p:graphicFrame>
    </p:spTree>
    <p:extLst>
      <p:ext uri="{BB962C8B-B14F-4D97-AF65-F5344CB8AC3E}">
        <p14:creationId xmlns:p14="http://schemas.microsoft.com/office/powerpoint/2010/main" val="19633521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466950-F260-48D1-8009-67D03099C0E3}"/>
              </a:ext>
            </a:extLst>
          </p:cNvPr>
          <p:cNvSpPr>
            <a:spLocks noGrp="1"/>
          </p:cNvSpPr>
          <p:nvPr>
            <p:ph type="title"/>
          </p:nvPr>
        </p:nvSpPr>
        <p:spPr/>
        <p:txBody>
          <a:bodyPr/>
          <a:lstStyle/>
          <a:p>
            <a:r>
              <a:rPr lang="en-US" dirty="0"/>
              <a:t>Next Steps: </a:t>
            </a:r>
          </a:p>
        </p:txBody>
      </p:sp>
      <p:sp>
        <p:nvSpPr>
          <p:cNvPr id="3" name="Content Placeholder 2">
            <a:extLst>
              <a:ext uri="{FF2B5EF4-FFF2-40B4-BE49-F238E27FC236}">
                <a16:creationId xmlns:a16="http://schemas.microsoft.com/office/drawing/2014/main" id="{95A9C5E4-6AD0-4E21-BA04-B55AB5FE3373}"/>
              </a:ext>
            </a:extLst>
          </p:cNvPr>
          <p:cNvSpPr>
            <a:spLocks noGrp="1"/>
          </p:cNvSpPr>
          <p:nvPr>
            <p:ph idx="1"/>
          </p:nvPr>
        </p:nvSpPr>
        <p:spPr/>
        <p:txBody>
          <a:bodyPr/>
          <a:lstStyle/>
          <a:p>
            <a:r>
              <a:rPr lang="en-US" dirty="0"/>
              <a:t>Recanvas Directors to complete scoring for 3 additional items</a:t>
            </a:r>
          </a:p>
          <a:p>
            <a:r>
              <a:rPr lang="en-US" dirty="0"/>
              <a:t>Redistribute updated, prioritized list of Risks; highlight any “new” items that fall into “Critical” category</a:t>
            </a:r>
          </a:p>
          <a:p>
            <a:r>
              <a:rPr lang="en-US" dirty="0"/>
              <a:t>GM to determine how next steps in Timeline will be completed</a:t>
            </a:r>
          </a:p>
          <a:p>
            <a:r>
              <a:rPr lang="en-US" dirty="0"/>
              <a:t>Updates on Critical Item Mitigation work on future Board Agendas for progress update</a:t>
            </a:r>
          </a:p>
          <a:p>
            <a:r>
              <a:rPr lang="en-US" dirty="0"/>
              <a:t>Schedule session to debrief GM on other “non-risk specific insights” gained along the way</a:t>
            </a:r>
          </a:p>
          <a:p>
            <a:endParaRPr lang="en-US" dirty="0"/>
          </a:p>
        </p:txBody>
      </p:sp>
      <p:pic>
        <p:nvPicPr>
          <p:cNvPr id="4" name="Picture 3">
            <a:extLst>
              <a:ext uri="{FF2B5EF4-FFF2-40B4-BE49-F238E27FC236}">
                <a16:creationId xmlns:a16="http://schemas.microsoft.com/office/drawing/2014/main" id="{DDCBCAC4-5674-4AB4-A33B-563E0B3EB20F}"/>
              </a:ext>
            </a:extLst>
          </p:cNvPr>
          <p:cNvPicPr>
            <a:picLocks noChangeAspect="1"/>
          </p:cNvPicPr>
          <p:nvPr/>
        </p:nvPicPr>
        <p:blipFill>
          <a:blip r:embed="rId2"/>
          <a:stretch>
            <a:fillRect/>
          </a:stretch>
        </p:blipFill>
        <p:spPr>
          <a:xfrm>
            <a:off x="838200" y="1318083"/>
            <a:ext cx="9541067" cy="6097"/>
          </a:xfrm>
          <a:prstGeom prst="rect">
            <a:avLst/>
          </a:prstGeom>
        </p:spPr>
      </p:pic>
    </p:spTree>
    <p:extLst>
      <p:ext uri="{BB962C8B-B14F-4D97-AF65-F5344CB8AC3E}">
        <p14:creationId xmlns:p14="http://schemas.microsoft.com/office/powerpoint/2010/main" val="624638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284222-A4AF-4233-BAC1-8E4E30E7478A}"/>
              </a:ext>
            </a:extLst>
          </p:cNvPr>
          <p:cNvSpPr>
            <a:spLocks noGrp="1"/>
          </p:cNvSpPr>
          <p:nvPr>
            <p:ph type="title"/>
          </p:nvPr>
        </p:nvSpPr>
        <p:spPr/>
        <p:txBody>
          <a:bodyPr/>
          <a:lstStyle/>
          <a:p>
            <a:r>
              <a:rPr lang="en-US" dirty="0"/>
              <a:t>Appendix</a:t>
            </a:r>
          </a:p>
        </p:txBody>
      </p:sp>
      <p:sp>
        <p:nvSpPr>
          <p:cNvPr id="3" name="Content Placeholder 2">
            <a:extLst>
              <a:ext uri="{FF2B5EF4-FFF2-40B4-BE49-F238E27FC236}">
                <a16:creationId xmlns:a16="http://schemas.microsoft.com/office/drawing/2014/main" id="{C7B1AEF6-A255-403F-AAD4-975C0889CEF8}"/>
              </a:ext>
            </a:extLst>
          </p:cNvPr>
          <p:cNvSpPr>
            <a:spLocks noGrp="1"/>
          </p:cNvSpPr>
          <p:nvPr>
            <p:ph idx="1"/>
          </p:nvPr>
        </p:nvSpPr>
        <p:spPr>
          <a:xfrm>
            <a:off x="838200" y="1253331"/>
            <a:ext cx="10515600" cy="4351338"/>
          </a:xfrm>
        </p:spPr>
        <p:txBody>
          <a:bodyPr/>
          <a:lstStyle/>
          <a:p>
            <a:pPr marL="0" indent="0">
              <a:buNone/>
            </a:pPr>
            <a:endParaRPr lang="en-US" dirty="0"/>
          </a:p>
          <a:p>
            <a:pPr marL="514350" indent="-514350">
              <a:buFont typeface="+mj-lt"/>
              <a:buAutoNum type="arabicPeriod"/>
            </a:pPr>
            <a:r>
              <a:rPr lang="en-US" dirty="0"/>
              <a:t>Risk Project Timeline</a:t>
            </a:r>
          </a:p>
          <a:p>
            <a:pPr marL="514350" indent="-514350">
              <a:buFont typeface="+mj-lt"/>
              <a:buAutoNum type="arabicPeriod"/>
            </a:pPr>
            <a:r>
              <a:rPr lang="en-US" dirty="0"/>
              <a:t>Risk Ranking Criteria and Prioritization Matrix</a:t>
            </a:r>
          </a:p>
          <a:p>
            <a:pPr marL="514350" indent="-514350">
              <a:buFont typeface="+mj-lt"/>
              <a:buAutoNum type="arabicPeriod"/>
            </a:pPr>
            <a:r>
              <a:rPr lang="en-US" dirty="0"/>
              <a:t>Risk Themes from Board Interviews</a:t>
            </a:r>
          </a:p>
          <a:p>
            <a:pPr marL="514350" indent="-514350">
              <a:buFont typeface="+mj-lt"/>
              <a:buAutoNum type="arabicPeriod"/>
            </a:pPr>
            <a:r>
              <a:rPr lang="en-US" dirty="0"/>
              <a:t>Risk Themes from Staff Interviews</a:t>
            </a:r>
          </a:p>
          <a:p>
            <a:pPr marL="514350" indent="-514350">
              <a:buFont typeface="+mj-lt"/>
              <a:buAutoNum type="arabicPeriod"/>
            </a:pPr>
            <a:r>
              <a:rPr lang="en-US" dirty="0"/>
              <a:t>Risk Themes from Past Board Member Interviews</a:t>
            </a:r>
          </a:p>
        </p:txBody>
      </p:sp>
    </p:spTree>
    <p:extLst>
      <p:ext uri="{BB962C8B-B14F-4D97-AF65-F5344CB8AC3E}">
        <p14:creationId xmlns:p14="http://schemas.microsoft.com/office/powerpoint/2010/main" val="3444315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10157</TotalTime>
  <Words>1596</Words>
  <Application>Microsoft Office PowerPoint</Application>
  <PresentationFormat>Widescreen</PresentationFormat>
  <Paragraphs>275</Paragraphs>
  <Slides>15</Slides>
  <Notes>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20" baseType="lpstr">
      <vt:lpstr>Arial</vt:lpstr>
      <vt:lpstr>Calibri</vt:lpstr>
      <vt:lpstr>Calibri Light</vt:lpstr>
      <vt:lpstr>Office Theme</vt:lpstr>
      <vt:lpstr>Microsoft Excel Worksheet</vt:lpstr>
      <vt:lpstr>PowerPoint Presentation</vt:lpstr>
      <vt:lpstr>Prioritization Process Update &amp; Methodology</vt:lpstr>
      <vt:lpstr>Summary of Prioritization Outcomes</vt:lpstr>
      <vt:lpstr>List of “Critical” Risks</vt:lpstr>
      <vt:lpstr>Fully Prioritized Risk Items – Page 1</vt:lpstr>
      <vt:lpstr>Fully Prioritized Risk Items – Page 2</vt:lpstr>
      <vt:lpstr>Task Timeline Update: </vt:lpstr>
      <vt:lpstr>Next Steps: </vt:lpstr>
      <vt:lpstr>Appendix</vt:lpstr>
      <vt:lpstr>Risk Project Timeline – Page 1</vt:lpstr>
      <vt:lpstr>Risk Project Timeline – Page 2</vt:lpstr>
      <vt:lpstr>Approved  Risk Ranking Criteria and Prioritization Matrix</vt:lpstr>
      <vt:lpstr>Risk Themes from Board </vt:lpstr>
      <vt:lpstr>Risk Themes from Staff</vt:lpstr>
      <vt:lpstr>Risk Themes from Past Board Members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Kimberlee Seney</dc:creator>
  <cp:lastModifiedBy>Kimberlee Seney</cp:lastModifiedBy>
  <cp:revision>28</cp:revision>
  <cp:lastPrinted>2019-11-30T23:36:56Z</cp:lastPrinted>
  <dcterms:created xsi:type="dcterms:W3CDTF">2019-11-30T23:36:15Z</dcterms:created>
  <dcterms:modified xsi:type="dcterms:W3CDTF">2020-11-29T00:09:48Z</dcterms:modified>
</cp:coreProperties>
</file>