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78" r:id="rId2"/>
    <p:sldId id="256" r:id="rId3"/>
    <p:sldId id="274" r:id="rId4"/>
    <p:sldId id="257" r:id="rId5"/>
    <p:sldId id="258" r:id="rId6"/>
    <p:sldId id="259" r:id="rId7"/>
    <p:sldId id="260" r:id="rId8"/>
    <p:sldId id="280" r:id="rId9"/>
    <p:sldId id="270" r:id="rId10"/>
    <p:sldId id="271" r:id="rId11"/>
    <p:sldId id="261" r:id="rId12"/>
    <p:sldId id="265" r:id="rId13"/>
    <p:sldId id="272" r:id="rId14"/>
    <p:sldId id="263" r:id="rId15"/>
    <p:sldId id="279" r:id="rId16"/>
    <p:sldId id="264" r:id="rId17"/>
    <p:sldId id="267" r:id="rId18"/>
    <p:sldId id="277" r:id="rId19"/>
    <p:sldId id="266" r:id="rId20"/>
    <p:sldId id="273" r:id="rId21"/>
    <p:sldId id="269" r:id="rId22"/>
    <p:sldId id="26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07"/>
  </p:normalViewPr>
  <p:slideViewPr>
    <p:cSldViewPr snapToGrid="0">
      <p:cViewPr varScale="1">
        <p:scale>
          <a:sx n="87" d="100"/>
          <a:sy n="87" d="100"/>
        </p:scale>
        <p:origin x="66" y="10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380C2A9-71EC-504E-90E2-726C4254678C}" type="datetimeFigureOut">
              <a:rPr lang="en-US" smtClean="0"/>
              <a:t>9/22/2022</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94667862-EA39-994D-9B04-2973134543C4}"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16075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0C2A9-71EC-504E-90E2-726C4254678C}" type="datetimeFigureOut">
              <a:rPr lang="en-US" smtClean="0"/>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67862-EA39-994D-9B04-2973134543C4}"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5100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0C2A9-71EC-504E-90E2-726C4254678C}" type="datetimeFigureOut">
              <a:rPr lang="en-US" smtClean="0"/>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67862-EA39-994D-9B04-2973134543C4}"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936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80C2A9-71EC-504E-90E2-726C4254678C}" type="datetimeFigureOut">
              <a:rPr lang="en-US" smtClean="0"/>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67862-EA39-994D-9B04-2973134543C4}"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89960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380C2A9-71EC-504E-90E2-726C4254678C}" type="datetimeFigureOut">
              <a:rPr lang="en-US" smtClean="0"/>
              <a:t>9/22/2022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67862-EA39-994D-9B04-2973134543C4}"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30973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80C2A9-71EC-504E-90E2-726C4254678C}" type="datetimeFigureOut">
              <a:rPr lang="en-US" smtClean="0"/>
              <a:t>9/22/2022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67862-EA39-994D-9B04-2973134543C4}"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57573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380C2A9-71EC-504E-90E2-726C4254678C}" type="datetimeFigureOut">
              <a:rPr lang="en-US" smtClean="0"/>
              <a:t>9/22/2022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667862-EA39-994D-9B04-2973134543C4}"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791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380C2A9-71EC-504E-90E2-726C4254678C}" type="datetimeFigureOut">
              <a:rPr lang="en-US" smtClean="0"/>
              <a:t>9/22/2022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667862-EA39-994D-9B04-2973134543C4}"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36233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80C2A9-71EC-504E-90E2-726C4254678C}" type="datetimeFigureOut">
              <a:rPr lang="en-US" smtClean="0"/>
              <a:t>9/22/2022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667862-EA39-994D-9B04-2973134543C4}" type="slidenum">
              <a:rPr lang="en-US" smtClean="0"/>
              <a:t>‹#›</a:t>
            </a:fld>
            <a:endParaRPr lang="en-US"/>
          </a:p>
        </p:txBody>
      </p:sp>
    </p:spTree>
    <p:extLst>
      <p:ext uri="{BB962C8B-B14F-4D97-AF65-F5344CB8AC3E}">
        <p14:creationId xmlns:p14="http://schemas.microsoft.com/office/powerpoint/2010/main" val="3843374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80C2A9-71EC-504E-90E2-726C4254678C}" type="datetimeFigureOut">
              <a:rPr lang="en-US" smtClean="0"/>
              <a:t>9/22/2022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67862-EA39-994D-9B04-2973134543C4}"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78314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E380C2A9-71EC-504E-90E2-726C4254678C}" type="datetimeFigureOut">
              <a:rPr lang="en-US" smtClean="0"/>
              <a:t>9/22/2022</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94667862-EA39-994D-9B04-2973134543C4}"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69857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E380C2A9-71EC-504E-90E2-726C4254678C}" type="datetimeFigureOut">
              <a:rPr lang="en-US" smtClean="0"/>
              <a:t>9/22/2022</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94667862-EA39-994D-9B04-2973134543C4}"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1592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AEDD5-DD47-AE53-DA62-9F60696B7333}"/>
              </a:ext>
            </a:extLst>
          </p:cNvPr>
          <p:cNvSpPr>
            <a:spLocks noGrp="1"/>
          </p:cNvSpPr>
          <p:nvPr>
            <p:ph type="ctrTitle"/>
          </p:nvPr>
        </p:nvSpPr>
        <p:spPr/>
        <p:txBody>
          <a:bodyPr>
            <a:normAutofit/>
          </a:bodyPr>
          <a:lstStyle/>
          <a:p>
            <a:r>
              <a:rPr lang="en-US" sz="4000" dirty="0"/>
              <a:t>Eastern Plumas County       New Fire Protection District</a:t>
            </a:r>
          </a:p>
        </p:txBody>
      </p:sp>
      <p:sp>
        <p:nvSpPr>
          <p:cNvPr id="3" name="Subtitle 2">
            <a:extLst>
              <a:ext uri="{FF2B5EF4-FFF2-40B4-BE49-F238E27FC236}">
                <a16:creationId xmlns:a16="http://schemas.microsoft.com/office/drawing/2014/main" id="{1E22E411-3D68-3849-3A31-D7E36D9630EB}"/>
              </a:ext>
            </a:extLst>
          </p:cNvPr>
          <p:cNvSpPr>
            <a:spLocks noGrp="1"/>
          </p:cNvSpPr>
          <p:nvPr>
            <p:ph type="subTitle" idx="1"/>
          </p:nvPr>
        </p:nvSpPr>
        <p:spPr>
          <a:xfrm>
            <a:off x="2417780" y="3531204"/>
            <a:ext cx="8637072" cy="1406556"/>
          </a:xfrm>
        </p:spPr>
        <p:txBody>
          <a:bodyPr>
            <a:normAutofit/>
          </a:bodyPr>
          <a:lstStyle/>
          <a:p>
            <a:r>
              <a:rPr lang="en-US" dirty="0"/>
              <a:t>Local Emergency Services and Study Group (LESSG) –</a:t>
            </a:r>
          </a:p>
          <a:p>
            <a:r>
              <a:rPr lang="en-US" dirty="0"/>
              <a:t>Status Review of Feasibility Study and Next Steps for Action</a:t>
            </a:r>
          </a:p>
          <a:p>
            <a:r>
              <a:rPr lang="en-US" dirty="0"/>
              <a:t>September 22, 2022</a:t>
            </a:r>
          </a:p>
        </p:txBody>
      </p:sp>
    </p:spTree>
    <p:extLst>
      <p:ext uri="{BB962C8B-B14F-4D97-AF65-F5344CB8AC3E}">
        <p14:creationId xmlns:p14="http://schemas.microsoft.com/office/powerpoint/2010/main" val="2151695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AADE6-E020-DDA9-3A74-3E10ABEDADBA}"/>
              </a:ext>
            </a:extLst>
          </p:cNvPr>
          <p:cNvSpPr>
            <a:spLocks noGrp="1"/>
          </p:cNvSpPr>
          <p:nvPr>
            <p:ph type="title"/>
          </p:nvPr>
        </p:nvSpPr>
        <p:spPr/>
        <p:txBody>
          <a:bodyPr/>
          <a:lstStyle/>
          <a:p>
            <a:r>
              <a:rPr lang="en-US" dirty="0"/>
              <a:t>LESSG Actions	</a:t>
            </a:r>
          </a:p>
        </p:txBody>
      </p:sp>
      <p:sp>
        <p:nvSpPr>
          <p:cNvPr id="3" name="Content Placeholder 2">
            <a:extLst>
              <a:ext uri="{FF2B5EF4-FFF2-40B4-BE49-F238E27FC236}">
                <a16:creationId xmlns:a16="http://schemas.microsoft.com/office/drawing/2014/main" id="{5C6F101C-2B15-B35D-67A5-D4957E7C2D91}"/>
              </a:ext>
            </a:extLst>
          </p:cNvPr>
          <p:cNvSpPr>
            <a:spLocks noGrp="1"/>
          </p:cNvSpPr>
          <p:nvPr>
            <p:ph idx="1"/>
          </p:nvPr>
        </p:nvSpPr>
        <p:spPr/>
        <p:txBody>
          <a:bodyPr>
            <a:normAutofit/>
          </a:bodyPr>
          <a:lstStyle/>
          <a:p>
            <a:pPr marL="0" indent="0">
              <a:buNone/>
            </a:pPr>
            <a:r>
              <a:rPr lang="en-US" sz="2400" dirty="0"/>
              <a:t>Late 2021, at the direction of their respective boards, LESSG engaged </a:t>
            </a:r>
            <a:r>
              <a:rPr lang="en-US" sz="2400" dirty="0" err="1"/>
              <a:t>Planwest</a:t>
            </a:r>
            <a:r>
              <a:rPr lang="en-US" sz="2400" dirty="0"/>
              <a:t> Partners, Inc., a consulting firm, to assist in the development of a </a:t>
            </a:r>
            <a:r>
              <a:rPr lang="en-US" sz="2400" b="1" i="1" dirty="0"/>
              <a:t>Feasibility Study and Plan for Services</a:t>
            </a:r>
            <a:r>
              <a:rPr lang="en-US" sz="2400" b="1" dirty="0"/>
              <a:t> </a:t>
            </a:r>
            <a:r>
              <a:rPr lang="en-US" sz="2400" dirty="0"/>
              <a:t>for the formation of a New Fire District </a:t>
            </a:r>
          </a:p>
          <a:p>
            <a:pPr marL="0" indent="0">
              <a:buNone/>
            </a:pPr>
            <a:endParaRPr lang="en-US" sz="2400" dirty="0"/>
          </a:p>
        </p:txBody>
      </p:sp>
    </p:spTree>
    <p:extLst>
      <p:ext uri="{BB962C8B-B14F-4D97-AF65-F5344CB8AC3E}">
        <p14:creationId xmlns:p14="http://schemas.microsoft.com/office/powerpoint/2010/main" val="4056364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EFE5A-10FF-F107-1E51-4D3CDDA1D592}"/>
              </a:ext>
            </a:extLst>
          </p:cNvPr>
          <p:cNvSpPr>
            <a:spLocks noGrp="1"/>
          </p:cNvSpPr>
          <p:nvPr>
            <p:ph type="title"/>
          </p:nvPr>
        </p:nvSpPr>
        <p:spPr/>
        <p:txBody>
          <a:bodyPr/>
          <a:lstStyle/>
          <a:p>
            <a:r>
              <a:rPr lang="en-US" dirty="0"/>
              <a:t>Draft Feasibility Study</a:t>
            </a:r>
          </a:p>
        </p:txBody>
      </p:sp>
      <p:sp>
        <p:nvSpPr>
          <p:cNvPr id="3" name="Content Placeholder 2">
            <a:extLst>
              <a:ext uri="{FF2B5EF4-FFF2-40B4-BE49-F238E27FC236}">
                <a16:creationId xmlns:a16="http://schemas.microsoft.com/office/drawing/2014/main" id="{A7661352-B99B-3844-8262-432F482625FA}"/>
              </a:ext>
            </a:extLst>
          </p:cNvPr>
          <p:cNvSpPr>
            <a:spLocks noGrp="1"/>
          </p:cNvSpPr>
          <p:nvPr>
            <p:ph idx="1"/>
          </p:nvPr>
        </p:nvSpPr>
        <p:spPr>
          <a:xfrm>
            <a:off x="1451579" y="2015732"/>
            <a:ext cx="9603275" cy="4037749"/>
          </a:xfrm>
        </p:spPr>
        <p:txBody>
          <a:bodyPr/>
          <a:lstStyle/>
          <a:p>
            <a:r>
              <a:rPr lang="en-US" sz="2800" dirty="0"/>
              <a:t>August 2022 – </a:t>
            </a:r>
            <a:r>
              <a:rPr lang="en-US" sz="2800" dirty="0" err="1"/>
              <a:t>Planwest</a:t>
            </a:r>
            <a:r>
              <a:rPr lang="en-US" sz="2800" dirty="0"/>
              <a:t> Partners delivered first draft.  The Plan for Service details:</a:t>
            </a:r>
          </a:p>
          <a:p>
            <a:pPr lvl="1"/>
            <a:r>
              <a:rPr lang="en-US" sz="2000" dirty="0"/>
              <a:t>Establishment of the New Fire District </a:t>
            </a:r>
          </a:p>
          <a:p>
            <a:pPr lvl="1"/>
            <a:r>
              <a:rPr lang="en-US" sz="2000" dirty="0"/>
              <a:t>How services will be provided </a:t>
            </a:r>
          </a:p>
          <a:p>
            <a:pPr lvl="1"/>
            <a:r>
              <a:rPr lang="en-US" sz="2000" dirty="0"/>
              <a:t>How services will be funded</a:t>
            </a:r>
          </a:p>
          <a:p>
            <a:pPr lvl="1"/>
            <a:r>
              <a:rPr lang="en-US" sz="2000" dirty="0"/>
              <a:t>Dissolution/Divestiture of current FDs and CSDs roles to provide fire and emergency services by New Fire District</a:t>
            </a:r>
          </a:p>
          <a:p>
            <a:pPr lvl="1"/>
            <a:r>
              <a:rPr lang="en-US" sz="2000" dirty="0"/>
              <a:t>Consolidation of FDs and CSDs usable equipment and resources for new Fire District</a:t>
            </a:r>
          </a:p>
          <a:p>
            <a:pPr marL="0" indent="0">
              <a:buNone/>
            </a:pPr>
            <a:endParaRPr lang="en-US" dirty="0"/>
          </a:p>
        </p:txBody>
      </p:sp>
    </p:spTree>
    <p:extLst>
      <p:ext uri="{BB962C8B-B14F-4D97-AF65-F5344CB8AC3E}">
        <p14:creationId xmlns:p14="http://schemas.microsoft.com/office/powerpoint/2010/main" val="3709262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1B48-9C70-043F-65C2-4347A5043ACE}"/>
              </a:ext>
            </a:extLst>
          </p:cNvPr>
          <p:cNvSpPr>
            <a:spLocks noGrp="1"/>
          </p:cNvSpPr>
          <p:nvPr>
            <p:ph type="title"/>
          </p:nvPr>
        </p:nvSpPr>
        <p:spPr/>
        <p:txBody>
          <a:bodyPr/>
          <a:lstStyle/>
          <a:p>
            <a:r>
              <a:rPr lang="en-US" dirty="0"/>
              <a:t>High-level view of Proposed      new fire district</a:t>
            </a:r>
          </a:p>
        </p:txBody>
      </p:sp>
    </p:spTree>
    <p:extLst>
      <p:ext uri="{BB962C8B-B14F-4D97-AF65-F5344CB8AC3E}">
        <p14:creationId xmlns:p14="http://schemas.microsoft.com/office/powerpoint/2010/main" val="1681838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6594C-2005-CF1C-8CDA-724ADC612102}"/>
              </a:ext>
            </a:extLst>
          </p:cNvPr>
          <p:cNvSpPr>
            <a:spLocks noGrp="1"/>
          </p:cNvSpPr>
          <p:nvPr>
            <p:ph type="title"/>
          </p:nvPr>
        </p:nvSpPr>
        <p:spPr/>
        <p:txBody>
          <a:bodyPr/>
          <a:lstStyle/>
          <a:p>
            <a:r>
              <a:rPr lang="en-US" dirty="0"/>
              <a:t>Boundaries and Support Mechanisms</a:t>
            </a:r>
          </a:p>
        </p:txBody>
      </p:sp>
      <p:sp>
        <p:nvSpPr>
          <p:cNvPr id="3" name="Content Placeholder 2">
            <a:extLst>
              <a:ext uri="{FF2B5EF4-FFF2-40B4-BE49-F238E27FC236}">
                <a16:creationId xmlns:a16="http://schemas.microsoft.com/office/drawing/2014/main" id="{1294B541-08C7-ECDD-52B0-0464941B09E5}"/>
              </a:ext>
            </a:extLst>
          </p:cNvPr>
          <p:cNvSpPr>
            <a:spLocks noGrp="1"/>
          </p:cNvSpPr>
          <p:nvPr>
            <p:ph idx="1"/>
          </p:nvPr>
        </p:nvSpPr>
        <p:spPr/>
        <p:txBody>
          <a:bodyPr>
            <a:normAutofit lnSpcReduction="10000"/>
          </a:bodyPr>
          <a:lstStyle/>
          <a:p>
            <a:r>
              <a:rPr lang="en-US" sz="2400" dirty="0"/>
              <a:t>Encompasses 468 square miles, with boundaries generally following existing sphere of influence and “Good Will” response areas</a:t>
            </a:r>
          </a:p>
          <a:p>
            <a:pPr lvl="1">
              <a:buFont typeface="Wingdings" panose="05000000000000000000" pitchFamily="2" charset="2"/>
              <a:buChar char="ü"/>
            </a:pPr>
            <a:r>
              <a:rPr lang="en-US" sz="2000" dirty="0"/>
              <a:t>Brings in those areas outside of a fire district who currently receive “Good Will” response but do not pay for services through contract, fees, taxes,</a:t>
            </a:r>
            <a:r>
              <a:rPr lang="en-US" sz="2000" dirty="0">
                <a:solidFill>
                  <a:srgbClr val="FF0000"/>
                </a:solidFill>
              </a:rPr>
              <a:t> </a:t>
            </a:r>
            <a:r>
              <a:rPr lang="en-US" sz="2000" dirty="0"/>
              <a:t>or</a:t>
            </a:r>
            <a:r>
              <a:rPr lang="en-US" sz="2000" dirty="0">
                <a:solidFill>
                  <a:srgbClr val="FF0000"/>
                </a:solidFill>
              </a:rPr>
              <a:t> </a:t>
            </a:r>
            <a:r>
              <a:rPr lang="en-US" sz="2000" dirty="0"/>
              <a:t>sharing agreements</a:t>
            </a:r>
          </a:p>
          <a:p>
            <a:pPr lvl="1">
              <a:buFont typeface="Wingdings" panose="05000000000000000000" pitchFamily="2" charset="2"/>
              <a:buChar char="ü"/>
            </a:pPr>
            <a:r>
              <a:rPr lang="en-US" sz="2000" dirty="0"/>
              <a:t>Encompasses all existing fire houses and facilities within the four participating agencies</a:t>
            </a:r>
          </a:p>
          <a:p>
            <a:pPr lvl="1">
              <a:buFont typeface="Wingdings" panose="05000000000000000000" pitchFamily="2" charset="2"/>
              <a:buChar char="ü"/>
            </a:pPr>
            <a:r>
              <a:rPr lang="en-US" sz="2000" dirty="0"/>
              <a:t>Includes existing fire equipment, vehicles and apparatus and provides for replacement funding</a:t>
            </a:r>
          </a:p>
          <a:p>
            <a:endParaRPr lang="en-US" dirty="0"/>
          </a:p>
        </p:txBody>
      </p:sp>
    </p:spTree>
    <p:extLst>
      <p:ext uri="{BB962C8B-B14F-4D97-AF65-F5344CB8AC3E}">
        <p14:creationId xmlns:p14="http://schemas.microsoft.com/office/powerpoint/2010/main" val="2412179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D70A4-386D-9FF1-300A-52AC25929E9A}"/>
              </a:ext>
            </a:extLst>
          </p:cNvPr>
          <p:cNvSpPr>
            <a:spLocks noGrp="1"/>
          </p:cNvSpPr>
          <p:nvPr>
            <p:ph type="title"/>
          </p:nvPr>
        </p:nvSpPr>
        <p:spPr/>
        <p:txBody>
          <a:bodyPr/>
          <a:lstStyle/>
          <a:p>
            <a:r>
              <a:rPr lang="en-US" dirty="0"/>
              <a:t>Organization and staffing</a:t>
            </a:r>
          </a:p>
        </p:txBody>
      </p:sp>
      <p:sp>
        <p:nvSpPr>
          <p:cNvPr id="3" name="Content Placeholder 2">
            <a:extLst>
              <a:ext uri="{FF2B5EF4-FFF2-40B4-BE49-F238E27FC236}">
                <a16:creationId xmlns:a16="http://schemas.microsoft.com/office/drawing/2014/main" id="{28854C1A-E6EC-831B-E374-3E58808FA82A}"/>
              </a:ext>
            </a:extLst>
          </p:cNvPr>
          <p:cNvSpPr>
            <a:spLocks noGrp="1"/>
          </p:cNvSpPr>
          <p:nvPr>
            <p:ph idx="1"/>
          </p:nvPr>
        </p:nvSpPr>
        <p:spPr/>
        <p:txBody>
          <a:bodyPr/>
          <a:lstStyle/>
          <a:p>
            <a:pPr>
              <a:buFont typeface="Wingdings" panose="05000000000000000000" pitchFamily="2" charset="2"/>
              <a:buChar char="ü"/>
            </a:pPr>
            <a:r>
              <a:rPr lang="en-US" sz="2200" dirty="0"/>
              <a:t>Places the right level of staffing in the right locations to further local knowledge, support and response</a:t>
            </a:r>
          </a:p>
          <a:p>
            <a:pPr>
              <a:buFont typeface="Wingdings" panose="05000000000000000000" pitchFamily="2" charset="2"/>
              <a:buChar char="ü"/>
            </a:pPr>
            <a:r>
              <a:rPr lang="en-US" sz="2200" dirty="0"/>
              <a:t>Provides for bench strength and promotion</a:t>
            </a:r>
          </a:p>
          <a:p>
            <a:pPr>
              <a:buFont typeface="Wingdings" panose="05000000000000000000" pitchFamily="2" charset="2"/>
              <a:buChar char="ü"/>
            </a:pPr>
            <a:r>
              <a:rPr lang="en-US" sz="2200" dirty="0"/>
              <a:t>Defines roles and responsibilities throughout the Organization structure for consistency in training and enhanced capabilities of specific roles</a:t>
            </a:r>
          </a:p>
          <a:p>
            <a:pPr>
              <a:buFont typeface="Wingdings" panose="05000000000000000000" pitchFamily="2" charset="2"/>
              <a:buChar char="ü"/>
            </a:pPr>
            <a:r>
              <a:rPr lang="en-US" sz="2200" dirty="0"/>
              <a:t>Provides for one (1) five-member Board of Directors elected by registered voters residing within the new Fire District boundaries</a:t>
            </a:r>
          </a:p>
          <a:p>
            <a:endParaRPr lang="en-US" dirty="0"/>
          </a:p>
          <a:p>
            <a:endParaRPr lang="en-US" dirty="0"/>
          </a:p>
          <a:p>
            <a:endParaRPr lang="en-US" dirty="0"/>
          </a:p>
        </p:txBody>
      </p:sp>
    </p:spTree>
    <p:extLst>
      <p:ext uri="{BB962C8B-B14F-4D97-AF65-F5344CB8AC3E}">
        <p14:creationId xmlns:p14="http://schemas.microsoft.com/office/powerpoint/2010/main" val="2583711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3" name="Rectangle 6">
            <a:extLst>
              <a:ext uri="{FF2B5EF4-FFF2-40B4-BE49-F238E27FC236}">
                <a16:creationId xmlns:a16="http://schemas.microsoft.com/office/drawing/2014/main" id="{F1176DA6-4BBF-42A4-9C94-E6613CCD6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8">
            <a:extLst>
              <a:ext uri="{FF2B5EF4-FFF2-40B4-BE49-F238E27FC236}">
                <a16:creationId xmlns:a16="http://schemas.microsoft.com/office/drawing/2014/main" id="{99AAB0AE-172B-4FB4-80C2-86CD6B824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F37F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Diagram&#10;&#10;Description automatically generated">
            <a:extLst>
              <a:ext uri="{FF2B5EF4-FFF2-40B4-BE49-F238E27FC236}">
                <a16:creationId xmlns:a16="http://schemas.microsoft.com/office/drawing/2014/main" id="{FD87241E-2D23-7879-61DD-431D5384EB95}"/>
              </a:ext>
            </a:extLst>
          </p:cNvPr>
          <p:cNvPicPr>
            <a:picLocks noChangeAspect="1"/>
          </p:cNvPicPr>
          <p:nvPr/>
        </p:nvPicPr>
        <p:blipFill rotWithShape="1">
          <a:blip r:embed="rId2"/>
          <a:srcRect t="3883"/>
          <a:stretch/>
        </p:blipFill>
        <p:spPr bwMode="auto">
          <a:xfrm>
            <a:off x="1120783" y="643467"/>
            <a:ext cx="9950434" cy="5571066"/>
          </a:xfrm>
          <a:prstGeom prst="rect">
            <a:avLst/>
          </a:prstGeom>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778E7E57-74B2-ABCB-A0A1-B44006905A19}"/>
              </a:ext>
            </a:extLst>
          </p:cNvPr>
          <p:cNvSpPr txBox="1"/>
          <p:nvPr/>
        </p:nvSpPr>
        <p:spPr>
          <a:xfrm>
            <a:off x="997527" y="935182"/>
            <a:ext cx="4682837" cy="369332"/>
          </a:xfrm>
          <a:prstGeom prst="rect">
            <a:avLst/>
          </a:prstGeom>
          <a:noFill/>
        </p:spPr>
        <p:txBody>
          <a:bodyPr wrap="square" rtlCol="0">
            <a:spAutoFit/>
          </a:bodyPr>
          <a:lstStyle/>
          <a:p>
            <a:r>
              <a:rPr lang="en-US" b="1" dirty="0"/>
              <a:t>Proposed Org Chart – New Fire District</a:t>
            </a:r>
          </a:p>
        </p:txBody>
      </p:sp>
    </p:spTree>
    <p:extLst>
      <p:ext uri="{BB962C8B-B14F-4D97-AF65-F5344CB8AC3E}">
        <p14:creationId xmlns:p14="http://schemas.microsoft.com/office/powerpoint/2010/main" val="2361401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D449A-2364-3C86-F7BF-94F6F2D9BCEB}"/>
              </a:ext>
            </a:extLst>
          </p:cNvPr>
          <p:cNvSpPr>
            <a:spLocks noGrp="1"/>
          </p:cNvSpPr>
          <p:nvPr>
            <p:ph type="title"/>
          </p:nvPr>
        </p:nvSpPr>
        <p:spPr/>
        <p:txBody>
          <a:bodyPr/>
          <a:lstStyle/>
          <a:p>
            <a:r>
              <a:rPr lang="en-US" dirty="0"/>
              <a:t>Funding Mechanisms</a:t>
            </a:r>
          </a:p>
        </p:txBody>
      </p:sp>
      <p:sp>
        <p:nvSpPr>
          <p:cNvPr id="3" name="Content Placeholder 2">
            <a:extLst>
              <a:ext uri="{FF2B5EF4-FFF2-40B4-BE49-F238E27FC236}">
                <a16:creationId xmlns:a16="http://schemas.microsoft.com/office/drawing/2014/main" id="{AD0AD46A-5702-271E-9A57-827EDAE27807}"/>
              </a:ext>
            </a:extLst>
          </p:cNvPr>
          <p:cNvSpPr>
            <a:spLocks noGrp="1"/>
          </p:cNvSpPr>
          <p:nvPr>
            <p:ph idx="1"/>
          </p:nvPr>
        </p:nvSpPr>
        <p:spPr/>
        <p:txBody>
          <a:bodyPr>
            <a:normAutofit/>
          </a:bodyPr>
          <a:lstStyle/>
          <a:p>
            <a:pPr marL="457200" lvl="1" indent="0">
              <a:buNone/>
            </a:pPr>
            <a:endParaRPr lang="en-US" sz="2000" dirty="0"/>
          </a:p>
          <a:p>
            <a:pPr marL="914400" lvl="1" indent="-457200">
              <a:buFont typeface="+mj-lt"/>
              <a:buAutoNum type="arabicParenR"/>
            </a:pPr>
            <a:r>
              <a:rPr lang="en-US" sz="2800" dirty="0"/>
              <a:t>New Special Tax</a:t>
            </a:r>
          </a:p>
          <a:p>
            <a:pPr marL="914400" lvl="1" indent="-457200">
              <a:buFont typeface="+mj-lt"/>
              <a:buAutoNum type="arabicParenR"/>
            </a:pPr>
            <a:r>
              <a:rPr lang="en-US" sz="2800" dirty="0"/>
              <a:t>Property Tax Sharing</a:t>
            </a:r>
          </a:p>
          <a:p>
            <a:pPr marL="914400" lvl="1" indent="-457200">
              <a:buFont typeface="+mj-lt"/>
              <a:buAutoNum type="arabicParenR"/>
            </a:pPr>
            <a:r>
              <a:rPr lang="en-US" sz="2800" dirty="0"/>
              <a:t>Donations &amp; Grants</a:t>
            </a:r>
          </a:p>
          <a:p>
            <a:pPr lvl="1"/>
            <a:endParaRPr lang="en-US" dirty="0"/>
          </a:p>
          <a:p>
            <a:pPr lvl="1"/>
            <a:endParaRPr lang="en-US" dirty="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1402221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C6FBE-F726-00C5-1E0A-5184CA13FAAD}"/>
              </a:ext>
            </a:extLst>
          </p:cNvPr>
          <p:cNvSpPr>
            <a:spLocks noGrp="1"/>
          </p:cNvSpPr>
          <p:nvPr>
            <p:ph type="title"/>
          </p:nvPr>
        </p:nvSpPr>
        <p:spPr>
          <a:xfrm>
            <a:off x="720437" y="804520"/>
            <a:ext cx="9595138" cy="1049235"/>
          </a:xfrm>
        </p:spPr>
        <p:txBody>
          <a:bodyPr>
            <a:normAutofit/>
          </a:bodyPr>
          <a:lstStyle/>
          <a:p>
            <a:r>
              <a:rPr lang="en-US" dirty="0"/>
              <a:t>New Special tax</a:t>
            </a:r>
          </a:p>
        </p:txBody>
      </p:sp>
      <p:sp>
        <p:nvSpPr>
          <p:cNvPr id="3" name="Content Placeholder 2">
            <a:extLst>
              <a:ext uri="{FF2B5EF4-FFF2-40B4-BE49-F238E27FC236}">
                <a16:creationId xmlns:a16="http://schemas.microsoft.com/office/drawing/2014/main" id="{7136B242-C700-0D68-D786-88C63C8D4C35}"/>
              </a:ext>
            </a:extLst>
          </p:cNvPr>
          <p:cNvSpPr>
            <a:spLocks noGrp="1"/>
          </p:cNvSpPr>
          <p:nvPr>
            <p:ph idx="1"/>
          </p:nvPr>
        </p:nvSpPr>
        <p:spPr>
          <a:xfrm>
            <a:off x="383282" y="2030020"/>
            <a:ext cx="11427262" cy="4023460"/>
          </a:xfrm>
        </p:spPr>
        <p:txBody>
          <a:bodyPr>
            <a:normAutofit fontScale="77500" lnSpcReduction="20000"/>
          </a:bodyPr>
          <a:lstStyle/>
          <a:p>
            <a:pPr>
              <a:buFont typeface="Wingdings" panose="05000000000000000000" pitchFamily="2" charset="2"/>
              <a:buChar char="ü"/>
            </a:pPr>
            <a:r>
              <a:rPr lang="en-US" sz="2600" dirty="0"/>
              <a:t>New revenue source required to support and sustain adequate services</a:t>
            </a:r>
          </a:p>
          <a:p>
            <a:pPr>
              <a:buFont typeface="Wingdings" panose="05000000000000000000" pitchFamily="2" charset="2"/>
              <a:buChar char="ü"/>
            </a:pPr>
            <a:r>
              <a:rPr lang="en-US" sz="2600" dirty="0"/>
              <a:t>Proposed new Special Tax fees by property type within Fire District Boundaries</a:t>
            </a:r>
          </a:p>
          <a:p>
            <a:pPr>
              <a:buFont typeface="Wingdings" panose="05000000000000000000" pitchFamily="2" charset="2"/>
              <a:buChar char="ü"/>
            </a:pPr>
            <a:r>
              <a:rPr lang="en-US" sz="2600" dirty="0"/>
              <a:t>Maximum rates established</a:t>
            </a:r>
          </a:p>
          <a:p>
            <a:pPr>
              <a:buFont typeface="Wingdings" panose="05000000000000000000" pitchFamily="2" charset="2"/>
              <a:buChar char="ü"/>
            </a:pPr>
            <a:r>
              <a:rPr lang="en-US" sz="2600" dirty="0"/>
              <a:t>Must be approved by 2/3rds vote by ballot of registered voters residing in the New District for formation of the New Fire District and Special Tax</a:t>
            </a:r>
          </a:p>
          <a:p>
            <a:pPr>
              <a:buFont typeface="Wingdings" panose="05000000000000000000" pitchFamily="2" charset="2"/>
              <a:buChar char="ü"/>
            </a:pPr>
            <a:r>
              <a:rPr lang="en-US" sz="2600" dirty="0"/>
              <a:t>Special Tax will raise approx. $405,000 in annual revenue</a:t>
            </a:r>
          </a:p>
          <a:p>
            <a:pPr>
              <a:buFont typeface="Wingdings" panose="05000000000000000000" pitchFamily="2" charset="2"/>
              <a:buChar char="ü"/>
            </a:pPr>
            <a:r>
              <a:rPr lang="en-US" sz="2600" dirty="0"/>
              <a:t>Current special fire protection taxes collected at the parcel level will terminate if voter and County approves New Fire District </a:t>
            </a:r>
          </a:p>
          <a:p>
            <a:pPr lvl="1">
              <a:buFont typeface="Wingdings" panose="05000000000000000000" pitchFamily="2" charset="2"/>
              <a:buChar char="ü"/>
            </a:pPr>
            <a:r>
              <a:rPr lang="en-US" sz="2400" dirty="0"/>
              <a:t>Gold Mountain CSD will retain a portion of their Special Tax for Forest Management projects and related wildfire mitigation programs</a:t>
            </a:r>
          </a:p>
          <a:p>
            <a:pPr>
              <a:buFont typeface="Wingdings" panose="05000000000000000000" pitchFamily="2" charset="2"/>
              <a:buChar char="ü"/>
            </a:pPr>
            <a:endParaRPr lang="en-US" dirty="0"/>
          </a:p>
          <a:p>
            <a:endParaRPr lang="en-US" dirty="0"/>
          </a:p>
        </p:txBody>
      </p:sp>
    </p:spTree>
    <p:extLst>
      <p:ext uri="{BB962C8B-B14F-4D97-AF65-F5344CB8AC3E}">
        <p14:creationId xmlns:p14="http://schemas.microsoft.com/office/powerpoint/2010/main" val="1612711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05BFB-EBAA-2B08-11AD-2599E475847C}"/>
              </a:ext>
            </a:extLst>
          </p:cNvPr>
          <p:cNvSpPr>
            <a:spLocks noGrp="1"/>
          </p:cNvSpPr>
          <p:nvPr>
            <p:ph type="title"/>
          </p:nvPr>
        </p:nvSpPr>
        <p:spPr/>
        <p:txBody>
          <a:bodyPr/>
          <a:lstStyle/>
          <a:p>
            <a:r>
              <a:rPr lang="en-US" dirty="0"/>
              <a:t>Property tax sharing &amp; Grants</a:t>
            </a:r>
          </a:p>
        </p:txBody>
      </p:sp>
      <p:sp>
        <p:nvSpPr>
          <p:cNvPr id="3" name="Content Placeholder 2">
            <a:extLst>
              <a:ext uri="{FF2B5EF4-FFF2-40B4-BE49-F238E27FC236}">
                <a16:creationId xmlns:a16="http://schemas.microsoft.com/office/drawing/2014/main" id="{5BF3312D-392F-1A34-E02D-EA0FD37675CF}"/>
              </a:ext>
            </a:extLst>
          </p:cNvPr>
          <p:cNvSpPr>
            <a:spLocks noGrp="1"/>
          </p:cNvSpPr>
          <p:nvPr>
            <p:ph idx="1"/>
          </p:nvPr>
        </p:nvSpPr>
        <p:spPr/>
        <p:txBody>
          <a:bodyPr/>
          <a:lstStyle/>
          <a:p>
            <a:pPr marL="0" indent="0">
              <a:buNone/>
            </a:pPr>
            <a:r>
              <a:rPr lang="en-US" sz="2200" dirty="0"/>
              <a:t>Property Tax Sharing:  Retention of existing property Tax Exchange agreements with Plumas County for the four divisions.  Could generate $200,000 annually</a:t>
            </a:r>
          </a:p>
          <a:p>
            <a:pPr lvl="1">
              <a:buFont typeface="Wingdings" panose="05000000000000000000" pitchFamily="2" charset="2"/>
              <a:buChar char="ü"/>
            </a:pPr>
            <a:r>
              <a:rPr lang="en-US" sz="2200" dirty="0"/>
              <a:t>Initial outreach to County officials resulted in positive response to this requirement</a:t>
            </a:r>
          </a:p>
          <a:p>
            <a:pPr marL="457200" lvl="1" indent="0">
              <a:buNone/>
            </a:pPr>
            <a:endParaRPr lang="en-US" sz="2000" dirty="0"/>
          </a:p>
          <a:p>
            <a:pPr marL="0" indent="0">
              <a:buNone/>
            </a:pPr>
            <a:r>
              <a:rPr lang="en-US" sz="2200" dirty="0"/>
              <a:t>Donations and Grants:  New Fire District will be eligible to apply for grant funding</a:t>
            </a:r>
          </a:p>
          <a:p>
            <a:pPr lvl="1">
              <a:buFont typeface="Wingdings" panose="05000000000000000000" pitchFamily="2" charset="2"/>
              <a:buChar char="ü"/>
            </a:pPr>
            <a:r>
              <a:rPr lang="en-US" sz="2200" dirty="0"/>
              <a:t>Larger Fire District improves Grant funding opportunities</a:t>
            </a:r>
          </a:p>
          <a:p>
            <a:pPr marL="457200" lvl="1" indent="0">
              <a:buNone/>
            </a:pPr>
            <a:endParaRPr lang="en-US" sz="2000" dirty="0"/>
          </a:p>
          <a:p>
            <a:endParaRPr lang="en-US" dirty="0"/>
          </a:p>
        </p:txBody>
      </p:sp>
    </p:spTree>
    <p:extLst>
      <p:ext uri="{BB962C8B-B14F-4D97-AF65-F5344CB8AC3E}">
        <p14:creationId xmlns:p14="http://schemas.microsoft.com/office/powerpoint/2010/main" val="2922263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DB858-3003-06A9-D6D0-615E0FFD187F}"/>
              </a:ext>
            </a:extLst>
          </p:cNvPr>
          <p:cNvSpPr>
            <a:spLocks noGrp="1"/>
          </p:cNvSpPr>
          <p:nvPr>
            <p:ph type="title"/>
          </p:nvPr>
        </p:nvSpPr>
        <p:spPr/>
        <p:txBody>
          <a:bodyPr/>
          <a:lstStyle/>
          <a:p>
            <a:r>
              <a:rPr lang="en-US" dirty="0"/>
              <a:t>Proposed budget </a:t>
            </a:r>
          </a:p>
        </p:txBody>
      </p:sp>
      <p:sp>
        <p:nvSpPr>
          <p:cNvPr id="3" name="Content Placeholder 2">
            <a:extLst>
              <a:ext uri="{FF2B5EF4-FFF2-40B4-BE49-F238E27FC236}">
                <a16:creationId xmlns:a16="http://schemas.microsoft.com/office/drawing/2014/main" id="{98B8F576-EF54-E884-8431-FD55F765BDA9}"/>
              </a:ext>
            </a:extLst>
          </p:cNvPr>
          <p:cNvSpPr>
            <a:spLocks noGrp="1"/>
          </p:cNvSpPr>
          <p:nvPr>
            <p:ph idx="1"/>
          </p:nvPr>
        </p:nvSpPr>
        <p:spPr/>
        <p:txBody>
          <a:bodyPr>
            <a:noAutofit/>
          </a:bodyPr>
          <a:lstStyle/>
          <a:p>
            <a:r>
              <a:rPr lang="en-US" sz="2200" dirty="0"/>
              <a:t>Comprehensive proposed and balanced budget developed based on historical data of the four agencies and projections for growth and sustainability</a:t>
            </a:r>
          </a:p>
          <a:p>
            <a:r>
              <a:rPr lang="en-US" sz="2200" dirty="0"/>
              <a:t>Detailed 10-year phased budget projection developed, includes provisions for inflation, acquisition of new equipment, maintenance of facilities and additional personnel to support growth</a:t>
            </a:r>
          </a:p>
          <a:p>
            <a:r>
              <a:rPr lang="en-US" sz="2200" dirty="0"/>
              <a:t>Projected budget, as proposed, will allow the New Fire District to build healthy reserve balances to support the district for up to eight months in the event of a fiscal emergency</a:t>
            </a:r>
          </a:p>
        </p:txBody>
      </p:sp>
    </p:spTree>
    <p:extLst>
      <p:ext uri="{BB962C8B-B14F-4D97-AF65-F5344CB8AC3E}">
        <p14:creationId xmlns:p14="http://schemas.microsoft.com/office/powerpoint/2010/main" val="85439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F57829-681F-9351-B0D6-E51C861ABA2E}"/>
              </a:ext>
            </a:extLst>
          </p:cNvPr>
          <p:cNvSpPr>
            <a:spLocks noGrp="1"/>
          </p:cNvSpPr>
          <p:nvPr>
            <p:ph type="title"/>
          </p:nvPr>
        </p:nvSpPr>
        <p:spPr/>
        <p:txBody>
          <a:bodyPr/>
          <a:lstStyle/>
          <a:p>
            <a:r>
              <a:rPr lang="en-US" dirty="0"/>
              <a:t>Current Fire Protection &amp; Emergency Services</a:t>
            </a:r>
          </a:p>
        </p:txBody>
      </p:sp>
      <p:sp>
        <p:nvSpPr>
          <p:cNvPr id="5" name="Content Placeholder 4">
            <a:extLst>
              <a:ext uri="{FF2B5EF4-FFF2-40B4-BE49-F238E27FC236}">
                <a16:creationId xmlns:a16="http://schemas.microsoft.com/office/drawing/2014/main" id="{A201B6CB-A5A9-E555-5013-FA9DD62E5C48}"/>
              </a:ext>
            </a:extLst>
          </p:cNvPr>
          <p:cNvSpPr>
            <a:spLocks noGrp="1"/>
          </p:cNvSpPr>
          <p:nvPr>
            <p:ph idx="1"/>
          </p:nvPr>
        </p:nvSpPr>
        <p:spPr/>
        <p:txBody>
          <a:bodyPr>
            <a:normAutofit/>
          </a:bodyPr>
          <a:lstStyle/>
          <a:p>
            <a:r>
              <a:rPr lang="en-US" sz="2400" dirty="0"/>
              <a:t>For 70+ years, five fire districts (FDs) and and two community services districts (CSDs) have been providing services to all Eastern Plumas County</a:t>
            </a:r>
          </a:p>
          <a:p>
            <a:r>
              <a:rPr lang="en-US" sz="2400" dirty="0"/>
              <a:t>All districts run primarily on a volunteer-only basis with limited part-time paid positions</a:t>
            </a:r>
          </a:p>
          <a:p>
            <a:r>
              <a:rPr lang="en-US" sz="2400" dirty="0"/>
              <a:t>Funds to manage fire and emergency services are collected through property taxes, special taxes and fundraising efforts</a:t>
            </a:r>
          </a:p>
        </p:txBody>
      </p:sp>
    </p:spTree>
    <p:extLst>
      <p:ext uri="{BB962C8B-B14F-4D97-AF65-F5344CB8AC3E}">
        <p14:creationId xmlns:p14="http://schemas.microsoft.com/office/powerpoint/2010/main" val="34580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F8957-1AC2-64BF-79AB-3E814F6AE3B5}"/>
              </a:ext>
            </a:extLst>
          </p:cNvPr>
          <p:cNvSpPr>
            <a:spLocks noGrp="1"/>
          </p:cNvSpPr>
          <p:nvPr>
            <p:ph type="title"/>
          </p:nvPr>
        </p:nvSpPr>
        <p:spPr/>
        <p:txBody>
          <a:bodyPr/>
          <a:lstStyle/>
          <a:p>
            <a:r>
              <a:rPr lang="en-US" dirty="0"/>
              <a:t>NEXT STEPS  </a:t>
            </a:r>
          </a:p>
        </p:txBody>
      </p:sp>
      <p:sp>
        <p:nvSpPr>
          <p:cNvPr id="3" name="Content Placeholder 2">
            <a:extLst>
              <a:ext uri="{FF2B5EF4-FFF2-40B4-BE49-F238E27FC236}">
                <a16:creationId xmlns:a16="http://schemas.microsoft.com/office/drawing/2014/main" id="{2E2412D6-E91F-016D-F321-CE3F0331172E}"/>
              </a:ext>
            </a:extLst>
          </p:cNvPr>
          <p:cNvSpPr>
            <a:spLocks noGrp="1"/>
          </p:cNvSpPr>
          <p:nvPr>
            <p:ph idx="1"/>
          </p:nvPr>
        </p:nvSpPr>
        <p:spPr>
          <a:xfrm>
            <a:off x="1451578" y="1853754"/>
            <a:ext cx="10343025" cy="4037749"/>
          </a:xfrm>
        </p:spPr>
        <p:txBody>
          <a:bodyPr>
            <a:normAutofit/>
          </a:bodyPr>
          <a:lstStyle/>
          <a:p>
            <a:r>
              <a:rPr lang="en-US" sz="2400" dirty="0"/>
              <a:t>Final Feasibility Study report will be produced with input from each district’s representative(s) and respective boards</a:t>
            </a:r>
          </a:p>
          <a:p>
            <a:r>
              <a:rPr lang="en-US" sz="2400" dirty="0"/>
              <a:t>Updated Municipal Service Review (MSR) distributed to agencies and the public in advance of public hearing on adoption of MSR recommendations</a:t>
            </a:r>
          </a:p>
          <a:p>
            <a:r>
              <a:rPr lang="en-US" sz="2400" dirty="0"/>
              <a:t>Based on outcome of respective board approvals to continue the process, next major step is to develop a planned process for community outreach leading to a ballot measure to approve Fire District Formation and Special Tax</a:t>
            </a:r>
          </a:p>
          <a:p>
            <a:pPr lvl="1">
              <a:buFont typeface="Wingdings" panose="05000000000000000000" pitchFamily="2" charset="2"/>
              <a:buChar char="ü"/>
            </a:pPr>
            <a:r>
              <a:rPr lang="en-US" sz="2400" dirty="0"/>
              <a:t>Estimate Spring 2023 for ballot measure vote</a:t>
            </a:r>
          </a:p>
          <a:p>
            <a:endParaRPr lang="en-US" sz="2200" dirty="0"/>
          </a:p>
          <a:p>
            <a:pPr marL="0" indent="0">
              <a:buNone/>
            </a:pPr>
            <a:endParaRPr lang="en-US" sz="2400" u="sng" dirty="0">
              <a:solidFill>
                <a:schemeClr val="accent1"/>
              </a:solidFill>
            </a:endParaRPr>
          </a:p>
          <a:p>
            <a:pPr marL="0" indent="0">
              <a:buNone/>
            </a:pPr>
            <a:endParaRPr lang="en-US" dirty="0"/>
          </a:p>
          <a:p>
            <a:endParaRPr lang="en-US" sz="2000" dirty="0"/>
          </a:p>
          <a:p>
            <a:endParaRPr lang="en-US" dirty="0"/>
          </a:p>
          <a:p>
            <a:pPr marL="457200" lvl="1" indent="0">
              <a:buNone/>
            </a:pPr>
            <a:endParaRPr lang="en-US" dirty="0"/>
          </a:p>
          <a:p>
            <a:endParaRPr lang="en-US" dirty="0"/>
          </a:p>
        </p:txBody>
      </p:sp>
    </p:spTree>
    <p:extLst>
      <p:ext uri="{BB962C8B-B14F-4D97-AF65-F5344CB8AC3E}">
        <p14:creationId xmlns:p14="http://schemas.microsoft.com/office/powerpoint/2010/main" val="380431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01BB-3147-74C0-DC24-0C2FB69A2EE3}"/>
              </a:ext>
            </a:extLst>
          </p:cNvPr>
          <p:cNvSpPr>
            <a:spLocks noGrp="1"/>
          </p:cNvSpPr>
          <p:nvPr>
            <p:ph type="title"/>
          </p:nvPr>
        </p:nvSpPr>
        <p:spPr/>
        <p:txBody>
          <a:bodyPr/>
          <a:lstStyle/>
          <a:p>
            <a:r>
              <a:rPr lang="en-US" dirty="0"/>
              <a:t>Requested BOARD ACTION</a:t>
            </a:r>
          </a:p>
        </p:txBody>
      </p:sp>
      <p:sp>
        <p:nvSpPr>
          <p:cNvPr id="3" name="Content Placeholder 2">
            <a:extLst>
              <a:ext uri="{FF2B5EF4-FFF2-40B4-BE49-F238E27FC236}">
                <a16:creationId xmlns:a16="http://schemas.microsoft.com/office/drawing/2014/main" id="{03DFE8F2-FB3E-4FFB-98FB-197C852F1A12}"/>
              </a:ext>
            </a:extLst>
          </p:cNvPr>
          <p:cNvSpPr>
            <a:spLocks noGrp="1"/>
          </p:cNvSpPr>
          <p:nvPr>
            <p:ph idx="1"/>
          </p:nvPr>
        </p:nvSpPr>
        <p:spPr>
          <a:xfrm>
            <a:off x="1451579" y="2015732"/>
            <a:ext cx="9603275" cy="4037749"/>
          </a:xfrm>
        </p:spPr>
        <p:txBody>
          <a:bodyPr>
            <a:noAutofit/>
          </a:bodyPr>
          <a:lstStyle/>
          <a:p>
            <a:pPr marL="0" indent="0">
              <a:buNone/>
            </a:pPr>
            <a:r>
              <a:rPr lang="en-US" sz="2400" dirty="0"/>
              <a:t>Review, Discuss and Approve:</a:t>
            </a:r>
          </a:p>
          <a:p>
            <a:pPr marL="457200" indent="-457200">
              <a:buFont typeface="+mj-lt"/>
              <a:buAutoNum type="arabicPeriod"/>
            </a:pPr>
            <a:r>
              <a:rPr lang="en-US" sz="2400" dirty="0"/>
              <a:t>The Draft Feasibility Study and respective MSR with </a:t>
            </a:r>
            <a:r>
              <a:rPr lang="en-US" sz="2400" dirty="0" err="1"/>
              <a:t>LAFCo</a:t>
            </a:r>
            <a:r>
              <a:rPr lang="en-US" sz="2400" dirty="0"/>
              <a:t> findings</a:t>
            </a:r>
          </a:p>
          <a:p>
            <a:pPr lvl="1">
              <a:buFont typeface="Wingdings" panose="05000000000000000000" pitchFamily="2" charset="2"/>
              <a:buChar char="ü"/>
            </a:pPr>
            <a:r>
              <a:rPr lang="en-US" sz="2200" dirty="0"/>
              <a:t>MSR with findings will be distributed by </a:t>
            </a:r>
            <a:r>
              <a:rPr lang="en-US" sz="2200" dirty="0" err="1"/>
              <a:t>LAFCo</a:t>
            </a:r>
            <a:r>
              <a:rPr lang="en-US" sz="2200" dirty="0"/>
              <a:t> for each board to review </a:t>
            </a:r>
          </a:p>
          <a:p>
            <a:pPr marL="457200" indent="-457200">
              <a:buFont typeface="+mj-lt"/>
              <a:buAutoNum type="arabicPeriod"/>
            </a:pPr>
            <a:r>
              <a:rPr lang="en-US" sz="2400" dirty="0"/>
              <a:t>LESSG recommendations to date and authorize respective representatives to continue the process of pursuing New Fire District formation</a:t>
            </a:r>
          </a:p>
          <a:p>
            <a:pPr marL="457200" indent="-457200">
              <a:buFont typeface="+mj-lt"/>
              <a:buAutoNum type="arabicPeriod"/>
            </a:pPr>
            <a:r>
              <a:rPr lang="en-US" sz="2400" dirty="0"/>
              <a:t>Report results to LESSG</a:t>
            </a:r>
          </a:p>
        </p:txBody>
      </p:sp>
    </p:spTree>
    <p:extLst>
      <p:ext uri="{BB962C8B-B14F-4D97-AF65-F5344CB8AC3E}">
        <p14:creationId xmlns:p14="http://schemas.microsoft.com/office/powerpoint/2010/main" val="99507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1309E-08AB-19E4-1589-C2DA31AF9CF9}"/>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6F664859-D900-A31A-511A-A68921B24388}"/>
              </a:ext>
            </a:extLst>
          </p:cNvPr>
          <p:cNvSpPr>
            <a:spLocks noGrp="1"/>
          </p:cNvSpPr>
          <p:nvPr>
            <p:ph idx="1"/>
          </p:nvPr>
        </p:nvSpPr>
        <p:spPr/>
        <p:txBody>
          <a:bodyPr>
            <a:normAutofit/>
          </a:bodyPr>
          <a:lstStyle/>
          <a:p>
            <a:endParaRPr lang="en-US" sz="2400" i="1" dirty="0"/>
          </a:p>
          <a:p>
            <a:pPr marL="0" indent="0" algn="just">
              <a:buNone/>
            </a:pPr>
            <a:r>
              <a:rPr lang="en-US" sz="2400" i="1" dirty="0"/>
              <a:t>“Forming a New Fire District will establish a consistent, long-term community based and locally controlled revenue source to support sustainable delivery of fire protection and emergency medical services in eastern Plumas County”</a:t>
            </a:r>
          </a:p>
        </p:txBody>
      </p:sp>
    </p:spTree>
    <p:extLst>
      <p:ext uri="{BB962C8B-B14F-4D97-AF65-F5344CB8AC3E}">
        <p14:creationId xmlns:p14="http://schemas.microsoft.com/office/powerpoint/2010/main" val="503780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D5AA053-0704-4E2D-6BAC-941C3D860F70}"/>
              </a:ext>
            </a:extLst>
          </p:cNvPr>
          <p:cNvSpPr>
            <a:spLocks noGrp="1"/>
          </p:cNvSpPr>
          <p:nvPr>
            <p:ph type="title"/>
          </p:nvPr>
        </p:nvSpPr>
        <p:spPr>
          <a:xfrm>
            <a:off x="1444671" y="798973"/>
            <a:ext cx="3273099" cy="729790"/>
          </a:xfrm>
        </p:spPr>
        <p:txBody>
          <a:bodyPr>
            <a:normAutofit fontScale="90000"/>
          </a:bodyPr>
          <a:lstStyle/>
          <a:p>
            <a:r>
              <a:rPr lang="en-US" dirty="0"/>
              <a:t>Current Fire and EMS Districts</a:t>
            </a:r>
          </a:p>
        </p:txBody>
      </p:sp>
      <p:pic>
        <p:nvPicPr>
          <p:cNvPr id="7" name="Content Placeholder 6" descr="Map&#10;&#10;Description automatically generated">
            <a:extLst>
              <a:ext uri="{FF2B5EF4-FFF2-40B4-BE49-F238E27FC236}">
                <a16:creationId xmlns:a16="http://schemas.microsoft.com/office/drawing/2014/main" id="{777B6F73-A89E-929C-14D4-6602250BCA49}"/>
              </a:ext>
            </a:extLst>
          </p:cNvPr>
          <p:cNvPicPr>
            <a:picLocks noGrp="1" noChangeAspect="1"/>
          </p:cNvPicPr>
          <p:nvPr>
            <p:ph idx="1"/>
          </p:nvPr>
        </p:nvPicPr>
        <p:blipFill>
          <a:blip r:embed="rId2"/>
          <a:stretch>
            <a:fillRect/>
          </a:stretch>
        </p:blipFill>
        <p:spPr>
          <a:xfrm>
            <a:off x="5150206" y="958115"/>
            <a:ext cx="6363931" cy="4714023"/>
          </a:xfrm>
          <a:prstGeom prst="rect">
            <a:avLst/>
          </a:prstGeom>
        </p:spPr>
      </p:pic>
      <p:pic>
        <p:nvPicPr>
          <p:cNvPr id="8" name="Picture 7" descr="Graphical user interface, application&#10;&#10;Description automatically generated with medium confidence">
            <a:extLst>
              <a:ext uri="{FF2B5EF4-FFF2-40B4-BE49-F238E27FC236}">
                <a16:creationId xmlns:a16="http://schemas.microsoft.com/office/drawing/2014/main" id="{A158EA18-487F-05FA-A6BD-9134711C1D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5063" y="1657351"/>
            <a:ext cx="3208338" cy="4187072"/>
          </a:xfrm>
          <a:prstGeom prst="rect">
            <a:avLst/>
          </a:prstGeom>
        </p:spPr>
      </p:pic>
    </p:spTree>
    <p:extLst>
      <p:ext uri="{BB962C8B-B14F-4D97-AF65-F5344CB8AC3E}">
        <p14:creationId xmlns:p14="http://schemas.microsoft.com/office/powerpoint/2010/main" val="1848457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ECF0C-91D3-B7E1-57BD-167D3048425C}"/>
              </a:ext>
            </a:extLst>
          </p:cNvPr>
          <p:cNvSpPr>
            <a:spLocks noGrp="1"/>
          </p:cNvSpPr>
          <p:nvPr>
            <p:ph type="title"/>
          </p:nvPr>
        </p:nvSpPr>
        <p:spPr>
          <a:xfrm>
            <a:off x="1451579" y="804519"/>
            <a:ext cx="9603275" cy="781213"/>
          </a:xfrm>
        </p:spPr>
        <p:txBody>
          <a:bodyPr/>
          <a:lstStyle/>
          <a:p>
            <a:r>
              <a:rPr lang="en-US" dirty="0"/>
              <a:t>Current Challenges in a Nutshell</a:t>
            </a:r>
          </a:p>
        </p:txBody>
      </p:sp>
      <p:sp>
        <p:nvSpPr>
          <p:cNvPr id="3" name="Content Placeholder 2">
            <a:extLst>
              <a:ext uri="{FF2B5EF4-FFF2-40B4-BE49-F238E27FC236}">
                <a16:creationId xmlns:a16="http://schemas.microsoft.com/office/drawing/2014/main" id="{A577B028-4DE9-7509-1988-EAECE7BC72FF}"/>
              </a:ext>
            </a:extLst>
          </p:cNvPr>
          <p:cNvSpPr>
            <a:spLocks noGrp="1"/>
          </p:cNvSpPr>
          <p:nvPr>
            <p:ph idx="1"/>
          </p:nvPr>
        </p:nvSpPr>
        <p:spPr>
          <a:xfrm>
            <a:off x="1162211" y="1855491"/>
            <a:ext cx="10360373" cy="4279091"/>
          </a:xfrm>
        </p:spPr>
        <p:txBody>
          <a:bodyPr>
            <a:normAutofit fontScale="70000" lnSpcReduction="20000"/>
          </a:bodyPr>
          <a:lstStyle/>
          <a:p>
            <a:pPr marL="0" indent="0">
              <a:buNone/>
            </a:pPr>
            <a:r>
              <a:rPr lang="en-US" sz="2900" dirty="0"/>
              <a:t>Financial</a:t>
            </a:r>
          </a:p>
          <a:p>
            <a:pPr lvl="1"/>
            <a:r>
              <a:rPr lang="en-US" sz="2600" dirty="0"/>
              <a:t>Outdated revenue collections - Current revenue sources are not enough, nor are up-to-date with current population and boundaries</a:t>
            </a:r>
          </a:p>
          <a:p>
            <a:pPr lvl="1"/>
            <a:r>
              <a:rPr lang="en-US" sz="2600" dirty="0"/>
              <a:t>Property tax sharing is based on a 45+ year old model and is insufficient </a:t>
            </a:r>
          </a:p>
          <a:p>
            <a:pPr lvl="1"/>
            <a:r>
              <a:rPr lang="en-US" sz="2600" dirty="0"/>
              <a:t>Properties within County are not in a specifically-represented area meaning there are no funds collected from those properties for services received</a:t>
            </a:r>
          </a:p>
          <a:p>
            <a:pPr lvl="1"/>
            <a:r>
              <a:rPr lang="en-US" sz="2600" dirty="0"/>
              <a:t>FDs and CSDs are too small to compete and often to apply for available grants </a:t>
            </a:r>
          </a:p>
          <a:p>
            <a:pPr marL="0" indent="0">
              <a:buNone/>
            </a:pPr>
            <a:r>
              <a:rPr lang="en-US" sz="2900" dirty="0"/>
              <a:t>Inadequate Resources</a:t>
            </a:r>
          </a:p>
          <a:p>
            <a:pPr lvl="1"/>
            <a:r>
              <a:rPr lang="en-US" sz="2600" dirty="0"/>
              <a:t>Aging infrastructure</a:t>
            </a:r>
          </a:p>
          <a:p>
            <a:pPr lvl="1"/>
            <a:r>
              <a:rPr lang="en-US" sz="2600" dirty="0"/>
              <a:t>Inconsistent and limited equipment and resources among districts</a:t>
            </a:r>
          </a:p>
          <a:p>
            <a:pPr lvl="1"/>
            <a:r>
              <a:rPr lang="en-US" sz="2600" dirty="0"/>
              <a:t>Limited “volunteer” workforce</a:t>
            </a:r>
          </a:p>
          <a:p>
            <a:pPr lvl="1"/>
            <a:r>
              <a:rPr lang="en-US" sz="2600" dirty="0"/>
              <a:t>Difficulty recruiting board members for multiple agencies</a:t>
            </a:r>
          </a:p>
          <a:p>
            <a:pPr lvl="1"/>
            <a:endParaRPr lang="en-US" dirty="0"/>
          </a:p>
          <a:p>
            <a:pPr lvl="1"/>
            <a:endParaRPr lang="en-US" dirty="0"/>
          </a:p>
        </p:txBody>
      </p:sp>
    </p:spTree>
    <p:extLst>
      <p:ext uri="{BB962C8B-B14F-4D97-AF65-F5344CB8AC3E}">
        <p14:creationId xmlns:p14="http://schemas.microsoft.com/office/powerpoint/2010/main" val="1210862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91DD9-28FA-FF25-20E3-D990665A10BE}"/>
              </a:ext>
            </a:extLst>
          </p:cNvPr>
          <p:cNvSpPr>
            <a:spLocks noGrp="1"/>
          </p:cNvSpPr>
          <p:nvPr>
            <p:ph type="title"/>
          </p:nvPr>
        </p:nvSpPr>
        <p:spPr/>
        <p:txBody>
          <a:bodyPr/>
          <a:lstStyle/>
          <a:p>
            <a:r>
              <a:rPr lang="en-US" dirty="0"/>
              <a:t>Challenges Continued			</a:t>
            </a:r>
          </a:p>
        </p:txBody>
      </p:sp>
      <p:sp>
        <p:nvSpPr>
          <p:cNvPr id="3" name="Content Placeholder 2">
            <a:extLst>
              <a:ext uri="{FF2B5EF4-FFF2-40B4-BE49-F238E27FC236}">
                <a16:creationId xmlns:a16="http://schemas.microsoft.com/office/drawing/2014/main" id="{5AB7BD4D-FCAF-8B05-0C48-EE54B7A7DB58}"/>
              </a:ext>
            </a:extLst>
          </p:cNvPr>
          <p:cNvSpPr>
            <a:spLocks noGrp="1"/>
          </p:cNvSpPr>
          <p:nvPr>
            <p:ph idx="1"/>
          </p:nvPr>
        </p:nvSpPr>
        <p:spPr/>
        <p:txBody>
          <a:bodyPr>
            <a:normAutofit fontScale="92500" lnSpcReduction="20000"/>
          </a:bodyPr>
          <a:lstStyle/>
          <a:p>
            <a:pPr marL="0" indent="0">
              <a:buNone/>
            </a:pPr>
            <a:r>
              <a:rPr lang="en-US" sz="2600" dirty="0"/>
              <a:t>Staffing </a:t>
            </a:r>
          </a:p>
          <a:p>
            <a:pPr lvl="1"/>
            <a:r>
              <a:rPr lang="en-US" sz="2400" dirty="0"/>
              <a:t>Firefighters and EMS are taxed with increased tourism and traffic, unprecedented fire risk, and lack ability to maximize training opportunities</a:t>
            </a:r>
          </a:p>
          <a:p>
            <a:pPr lvl="1"/>
            <a:r>
              <a:rPr lang="en-US" sz="2400" dirty="0"/>
              <a:t>Insufficient volunteer recruitment and retention due to inadequate funding and limited paid leadership positions </a:t>
            </a:r>
          </a:p>
          <a:p>
            <a:pPr lvl="1"/>
            <a:r>
              <a:rPr lang="en-US" sz="2400" dirty="0"/>
              <a:t>Inconsistency with training, expectations, consistency of services between districts = less effective mutual aid for Eastern Plumas County</a:t>
            </a:r>
          </a:p>
          <a:p>
            <a:pPr lvl="1"/>
            <a:r>
              <a:rPr lang="en-US" sz="2400" dirty="0"/>
              <a:t>Illogical boundaries - “who is responsible for responding” causes delays, confusion with dispatch</a:t>
            </a:r>
          </a:p>
        </p:txBody>
      </p:sp>
    </p:spTree>
    <p:extLst>
      <p:ext uri="{BB962C8B-B14F-4D97-AF65-F5344CB8AC3E}">
        <p14:creationId xmlns:p14="http://schemas.microsoft.com/office/powerpoint/2010/main" val="1827019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A82CB-76BE-851C-82EE-0032F93B9B26}"/>
              </a:ext>
            </a:extLst>
          </p:cNvPr>
          <p:cNvSpPr>
            <a:spLocks noGrp="1"/>
          </p:cNvSpPr>
          <p:nvPr>
            <p:ph type="title"/>
          </p:nvPr>
        </p:nvSpPr>
        <p:spPr/>
        <p:txBody>
          <a:bodyPr/>
          <a:lstStyle/>
          <a:p>
            <a:r>
              <a:rPr lang="en-US" dirty="0"/>
              <a:t>Revenue-Specific Challenges	</a:t>
            </a:r>
          </a:p>
        </p:txBody>
      </p:sp>
      <p:sp>
        <p:nvSpPr>
          <p:cNvPr id="3" name="Content Placeholder 2">
            <a:extLst>
              <a:ext uri="{FF2B5EF4-FFF2-40B4-BE49-F238E27FC236}">
                <a16:creationId xmlns:a16="http://schemas.microsoft.com/office/drawing/2014/main" id="{FF0B0EB0-9CA6-DBDE-A176-A92B7F5B66F0}"/>
              </a:ext>
            </a:extLst>
          </p:cNvPr>
          <p:cNvSpPr>
            <a:spLocks noGrp="1" noRot="1" noMove="1" noResize="1" noEditPoints="1" noAdjustHandles="1" noChangeArrowheads="1" noChangeShapeType="1"/>
          </p:cNvSpPr>
          <p:nvPr>
            <p:ph idx="1"/>
          </p:nvPr>
        </p:nvSpPr>
        <p:spPr/>
        <p:txBody>
          <a:bodyPr>
            <a:normAutofit fontScale="92500" lnSpcReduction="10000"/>
          </a:bodyPr>
          <a:lstStyle/>
          <a:p>
            <a:r>
              <a:rPr lang="en-US" sz="2400" dirty="0"/>
              <a:t>Revenue sources - not adequate to employ critical staff, such as - leadership, duty officers, admin positions and back-up, thus restricting effective training and adherence to legal and legislated required administrative responsibilities</a:t>
            </a:r>
          </a:p>
          <a:p>
            <a:r>
              <a:rPr lang="en-US" sz="2400" dirty="0"/>
              <a:t>Redundancies – All agencies have the same training, safety, compliance, accounting, budgeting and reporting requirements</a:t>
            </a:r>
          </a:p>
          <a:p>
            <a:r>
              <a:rPr lang="en-US" sz="2400" dirty="0"/>
              <a:t>Financial constraints - All agencies with very limited budgets = no ability for long-term planning, building reserves, fund capital improvements or needed equipment/resources</a:t>
            </a:r>
          </a:p>
        </p:txBody>
      </p:sp>
    </p:spTree>
    <p:extLst>
      <p:ext uri="{BB962C8B-B14F-4D97-AF65-F5344CB8AC3E}">
        <p14:creationId xmlns:p14="http://schemas.microsoft.com/office/powerpoint/2010/main" val="2821132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FB258-D07C-B06C-6989-8BD3A1B8DE36}"/>
              </a:ext>
            </a:extLst>
          </p:cNvPr>
          <p:cNvSpPr>
            <a:spLocks noGrp="1"/>
          </p:cNvSpPr>
          <p:nvPr>
            <p:ph type="title"/>
          </p:nvPr>
        </p:nvSpPr>
        <p:spPr/>
        <p:txBody>
          <a:bodyPr>
            <a:normAutofit fontScale="90000"/>
          </a:bodyPr>
          <a:lstStyle/>
          <a:p>
            <a:r>
              <a:rPr lang="en-US" dirty="0"/>
              <a:t>Solution-based Approach </a:t>
            </a:r>
            <a:br>
              <a:rPr lang="en-US" dirty="0"/>
            </a:br>
            <a:r>
              <a:rPr lang="en-US" dirty="0"/>
              <a:t>Local Emergency Services Study Group (LESSG)</a:t>
            </a:r>
            <a:br>
              <a:rPr lang="en-US" dirty="0"/>
            </a:br>
            <a:endParaRPr lang="en-US" dirty="0"/>
          </a:p>
        </p:txBody>
      </p:sp>
      <p:sp>
        <p:nvSpPr>
          <p:cNvPr id="4" name="Content Placeholder 3">
            <a:extLst>
              <a:ext uri="{FF2B5EF4-FFF2-40B4-BE49-F238E27FC236}">
                <a16:creationId xmlns:a16="http://schemas.microsoft.com/office/drawing/2014/main" id="{0CAD29D5-17FD-C4EE-F323-C5CB2E0D3890}"/>
              </a:ext>
            </a:extLst>
          </p:cNvPr>
          <p:cNvSpPr>
            <a:spLocks noGrp="1"/>
          </p:cNvSpPr>
          <p:nvPr>
            <p:ph idx="1"/>
          </p:nvPr>
        </p:nvSpPr>
        <p:spPr/>
        <p:txBody>
          <a:bodyPr/>
          <a:lstStyle/>
          <a:p>
            <a:pPr marL="0" indent="0">
              <a:buNone/>
            </a:pPr>
            <a:r>
              <a:rPr lang="en-US" dirty="0"/>
              <a:t>Formed January 2020 with representatives from Sierra Valley Fire, Beckwourth Fire, City of Portola and Gold Mountain CSD (Eastern Rural Fire Protection District and C-Road CSD </a:t>
            </a:r>
            <a:r>
              <a:rPr lang="en-US" dirty="0" err="1"/>
              <a:t>BoDs</a:t>
            </a:r>
            <a:r>
              <a:rPr lang="en-US" dirty="0"/>
              <a:t> withdrew participation)</a:t>
            </a:r>
          </a:p>
          <a:p>
            <a:pPr marL="0" indent="0">
              <a:buNone/>
            </a:pPr>
            <a:r>
              <a:rPr lang="en-US" b="1" dirty="0"/>
              <a:t>Goal: Explore ways to combine efforts to strengthen and improve firefighting and emergency response services in Eastern Plumas County </a:t>
            </a:r>
          </a:p>
          <a:p>
            <a:pPr marL="0" indent="0">
              <a:buNone/>
            </a:pPr>
            <a:r>
              <a:rPr lang="en-US" dirty="0" err="1"/>
              <a:t>BoDs</a:t>
            </a:r>
            <a:r>
              <a:rPr lang="en-US" dirty="0"/>
              <a:t> of all LESSG participants supported development of a feasibility study to explore solutions to fulfill fire and emergency response service needs</a:t>
            </a:r>
          </a:p>
        </p:txBody>
      </p:sp>
    </p:spTree>
    <p:extLst>
      <p:ext uri="{BB962C8B-B14F-4D97-AF65-F5344CB8AC3E}">
        <p14:creationId xmlns:p14="http://schemas.microsoft.com/office/powerpoint/2010/main" val="2448945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A74F8-FCE4-2C54-154E-397DCFA042D4}"/>
              </a:ext>
            </a:extLst>
          </p:cNvPr>
          <p:cNvSpPr>
            <a:spLocks noGrp="1"/>
          </p:cNvSpPr>
          <p:nvPr>
            <p:ph type="title"/>
          </p:nvPr>
        </p:nvSpPr>
        <p:spPr/>
        <p:txBody>
          <a:bodyPr/>
          <a:lstStyle/>
          <a:p>
            <a:r>
              <a:rPr lang="en-US" dirty="0"/>
              <a:t>LESSG ACTIONS</a:t>
            </a:r>
          </a:p>
        </p:txBody>
      </p:sp>
      <p:sp>
        <p:nvSpPr>
          <p:cNvPr id="3" name="Content Placeholder 2">
            <a:extLst>
              <a:ext uri="{FF2B5EF4-FFF2-40B4-BE49-F238E27FC236}">
                <a16:creationId xmlns:a16="http://schemas.microsoft.com/office/drawing/2014/main" id="{89FAF444-B6E0-9B2E-7F64-2C2C66F20A10}"/>
              </a:ext>
            </a:extLst>
          </p:cNvPr>
          <p:cNvSpPr>
            <a:spLocks noGrp="1"/>
          </p:cNvSpPr>
          <p:nvPr>
            <p:ph idx="1"/>
          </p:nvPr>
        </p:nvSpPr>
        <p:spPr>
          <a:xfrm>
            <a:off x="657055" y="2015732"/>
            <a:ext cx="11180866" cy="3974409"/>
          </a:xfrm>
        </p:spPr>
        <p:txBody>
          <a:bodyPr>
            <a:normAutofit/>
          </a:bodyPr>
          <a:lstStyle/>
          <a:p>
            <a:pPr marL="0" indent="0">
              <a:buNone/>
            </a:pPr>
            <a:r>
              <a:rPr lang="en-US" sz="1800" dirty="0">
                <a:latin typeface="Calibri" panose="020F0502020204030204" pitchFamily="34" charset="0"/>
                <a:ea typeface="Times New Roman" panose="02020603050405020304" pitchFamily="18" charset="0"/>
                <a:cs typeface="Times New Roman" panose="02020603050405020304" pitchFamily="18" charset="0"/>
              </a:rPr>
              <a:t>Early in the process, LESSG has partnered with Plumas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LAFCo</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who has supported LESSG with (discounted fees and the EO’s ongoing assistance), Municipal Service Review findings, and the Plumas Civil Grand Jury’s recommendation that the eastern County investigate reorganization of emergency services.</a:t>
            </a:r>
          </a:p>
          <a:p>
            <a:r>
              <a:rPr lang="en-US" sz="1800" dirty="0"/>
              <a:t>May 2018 – Plumas </a:t>
            </a:r>
            <a:r>
              <a:rPr lang="en-US" sz="1800" dirty="0" err="1"/>
              <a:t>LAFCo</a:t>
            </a:r>
            <a:r>
              <a:rPr lang="en-US" sz="1800" dirty="0"/>
              <a:t> – Presentation of options for fire agency </a:t>
            </a:r>
            <a:r>
              <a:rPr lang="en-US" sz="1800" u="sng" dirty="0"/>
              <a:t>re-organization in Eastern Plumas County</a:t>
            </a:r>
          </a:p>
          <a:p>
            <a:r>
              <a:rPr lang="en-US" sz="1800" dirty="0"/>
              <a:t>March 2019 – </a:t>
            </a:r>
            <a:r>
              <a:rPr lang="en-US" sz="1800" u="sng" dirty="0"/>
              <a:t>Plumas Grand Jury Report </a:t>
            </a:r>
            <a:r>
              <a:rPr lang="en-US" sz="1800" dirty="0"/>
              <a:t>– City of Portola Fire Dept., recommendation Eastern Plumas fire and emergency providers seek reorganization of fire and emergency services</a:t>
            </a:r>
          </a:p>
          <a:p>
            <a:r>
              <a:rPr lang="en-US" sz="1800" dirty="0"/>
              <a:t>Sept. 2022 – </a:t>
            </a:r>
            <a:r>
              <a:rPr lang="en-US" sz="1800" dirty="0" err="1"/>
              <a:t>LAFCo</a:t>
            </a:r>
            <a:r>
              <a:rPr lang="en-US" sz="1800" dirty="0"/>
              <a:t> review and findings of </a:t>
            </a:r>
            <a:r>
              <a:rPr lang="en-US" sz="1800" u="sng" dirty="0"/>
              <a:t>Municipal Service Reviews </a:t>
            </a:r>
            <a:r>
              <a:rPr lang="en-US" sz="1800" dirty="0"/>
              <a:t>updated by Eastern Plumas fire and emergency services providers with recommendation agencies seek reorganization of fire and emergency services </a:t>
            </a:r>
          </a:p>
          <a:p>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1659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75EF5-52AA-2216-C706-39BD1A6186F9}"/>
              </a:ext>
            </a:extLst>
          </p:cNvPr>
          <p:cNvSpPr>
            <a:spLocks noGrp="1"/>
          </p:cNvSpPr>
          <p:nvPr>
            <p:ph type="title"/>
          </p:nvPr>
        </p:nvSpPr>
        <p:spPr/>
        <p:txBody>
          <a:bodyPr/>
          <a:lstStyle/>
          <a:p>
            <a:r>
              <a:rPr lang="en-US" dirty="0"/>
              <a:t>LESSG Actions</a:t>
            </a:r>
          </a:p>
        </p:txBody>
      </p:sp>
      <p:sp>
        <p:nvSpPr>
          <p:cNvPr id="3" name="Content Placeholder 2">
            <a:extLst>
              <a:ext uri="{FF2B5EF4-FFF2-40B4-BE49-F238E27FC236}">
                <a16:creationId xmlns:a16="http://schemas.microsoft.com/office/drawing/2014/main" id="{110D3873-08FF-93CF-4B00-6D1E761604CA}"/>
              </a:ext>
            </a:extLst>
          </p:cNvPr>
          <p:cNvSpPr>
            <a:spLocks noGrp="1"/>
          </p:cNvSpPr>
          <p:nvPr>
            <p:ph idx="1"/>
          </p:nvPr>
        </p:nvSpPr>
        <p:spPr>
          <a:xfrm>
            <a:off x="1451579" y="2015732"/>
            <a:ext cx="9603275" cy="3898931"/>
          </a:xfrm>
        </p:spPr>
        <p:txBody>
          <a:bodyPr>
            <a:normAutofit fontScale="62500" lnSpcReduction="20000"/>
          </a:bodyPr>
          <a:lstStyle/>
          <a:p>
            <a:pPr marL="0" indent="0">
              <a:buNone/>
            </a:pPr>
            <a:r>
              <a:rPr lang="en-US" sz="3200" dirty="0"/>
              <a:t>Since early 2020, LESSG, with guidance and approvals from their respective board of directors, developed a planned framework to pursue research and develop partnerships with the goal of recommending solutions to bring enhanced fire and emergency services to Eastern Plumas County  </a:t>
            </a:r>
          </a:p>
          <a:p>
            <a:r>
              <a:rPr lang="en-US" sz="3200" dirty="0"/>
              <a:t>Three basic fire district models:</a:t>
            </a:r>
          </a:p>
          <a:p>
            <a:pPr lvl="1"/>
            <a:r>
              <a:rPr lang="en-US" sz="2900" dirty="0"/>
              <a:t>All Volunteer</a:t>
            </a:r>
          </a:p>
          <a:p>
            <a:pPr lvl="1"/>
            <a:r>
              <a:rPr lang="en-US" sz="2900" dirty="0"/>
              <a:t>Hybrid </a:t>
            </a:r>
          </a:p>
          <a:p>
            <a:pPr lvl="1"/>
            <a:r>
              <a:rPr lang="en-US" sz="2900" dirty="0"/>
              <a:t>Paid Professional</a:t>
            </a:r>
          </a:p>
          <a:p>
            <a:r>
              <a:rPr lang="en-US" sz="2800" dirty="0"/>
              <a:t>LESSG recommended, and each representative board of directors selected, the </a:t>
            </a:r>
            <a:r>
              <a:rPr lang="en-US" sz="2800" b="1" dirty="0"/>
              <a:t>Hybrid Model</a:t>
            </a:r>
          </a:p>
          <a:p>
            <a:pPr lvl="1"/>
            <a:r>
              <a:rPr lang="en-US" sz="2900" dirty="0"/>
              <a:t>Full and part-time paid employees perform critical functions </a:t>
            </a:r>
          </a:p>
          <a:p>
            <a:pPr lvl="1"/>
            <a:r>
              <a:rPr lang="en-US" sz="2900" dirty="0"/>
              <a:t>Relies on volunteers and auxiliary members</a:t>
            </a:r>
          </a:p>
          <a:p>
            <a:pPr marL="457200" lvl="1" indent="0">
              <a:buNone/>
            </a:pPr>
            <a:endParaRPr lang="en-US" sz="3200" dirty="0"/>
          </a:p>
          <a:p>
            <a:endParaRPr lang="en-US" dirty="0"/>
          </a:p>
        </p:txBody>
      </p:sp>
    </p:spTree>
    <p:extLst>
      <p:ext uri="{BB962C8B-B14F-4D97-AF65-F5344CB8AC3E}">
        <p14:creationId xmlns:p14="http://schemas.microsoft.com/office/powerpoint/2010/main" val="72335760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{D8C8813F-D466-A549-86FA-9E7A3F1705DC}tf10001119</Template>
  <TotalTime>1630</TotalTime>
  <Words>1374</Words>
  <Application>Microsoft Office PowerPoint</Application>
  <PresentationFormat>Widescreen</PresentationFormat>
  <Paragraphs>116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Gill Sans MT</vt:lpstr>
      <vt:lpstr>Wingdings</vt:lpstr>
      <vt:lpstr>Gallery</vt:lpstr>
      <vt:lpstr>Eastern Plumas County       New Fire Protection District</vt:lpstr>
      <vt:lpstr>Current Fire Protection &amp; Emergency Services</vt:lpstr>
      <vt:lpstr>Current Fire and EMS Districts</vt:lpstr>
      <vt:lpstr>Current Challenges in a Nutshell</vt:lpstr>
      <vt:lpstr>Challenges Continued   </vt:lpstr>
      <vt:lpstr>Revenue-Specific Challenges </vt:lpstr>
      <vt:lpstr>Solution-based Approach  Local Emergency Services Study Group (LESSG) </vt:lpstr>
      <vt:lpstr>LESSG ACTIONS</vt:lpstr>
      <vt:lpstr>LESSG Actions</vt:lpstr>
      <vt:lpstr>LESSG Actions </vt:lpstr>
      <vt:lpstr>Draft Feasibility Study</vt:lpstr>
      <vt:lpstr>High-level view of Proposed      new fire district</vt:lpstr>
      <vt:lpstr>Boundaries and Support Mechanisms</vt:lpstr>
      <vt:lpstr>Organization and staffing</vt:lpstr>
      <vt:lpstr>PowerPoint Presentation</vt:lpstr>
      <vt:lpstr>Funding Mechanisms</vt:lpstr>
      <vt:lpstr>New Special tax</vt:lpstr>
      <vt:lpstr>Property tax sharing &amp; Grants</vt:lpstr>
      <vt:lpstr>Proposed budget </vt:lpstr>
      <vt:lpstr>NEXT STEPS  </vt:lpstr>
      <vt:lpstr>Requested BOARD ACTION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Fire Protection &amp; Emergency Services</dc:title>
  <dc:creator>Schaelene Rollins</dc:creator>
  <cp:lastModifiedBy>Cary Curtis</cp:lastModifiedBy>
  <cp:revision>7</cp:revision>
  <dcterms:created xsi:type="dcterms:W3CDTF">2022-09-15T00:13:11Z</dcterms:created>
  <dcterms:modified xsi:type="dcterms:W3CDTF">2022-09-22T19:06:43Z</dcterms:modified>
</cp:coreProperties>
</file>